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1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0.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2.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3.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5.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2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7.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8.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30.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3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32.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33.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34.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35.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3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37.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38.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39.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40.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41.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42.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4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44.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45.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46.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47.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48.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49.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50.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51.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52.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53.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54.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55.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56.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57.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58.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59.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60.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61.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62.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89"/>
  </p:notesMasterIdLst>
  <p:sldIdLst>
    <p:sldId id="257" r:id="rId4"/>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80" r:id="rId23"/>
    <p:sldId id="278" r:id="rId24"/>
    <p:sldId id="279"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35" r:id="rId53"/>
    <p:sldId id="309" r:id="rId54"/>
    <p:sldId id="310" r:id="rId55"/>
    <p:sldId id="311" r:id="rId56"/>
    <p:sldId id="312" r:id="rId57"/>
    <p:sldId id="313" r:id="rId58"/>
    <p:sldId id="314" r:id="rId59"/>
    <p:sldId id="316" r:id="rId60"/>
    <p:sldId id="317" r:id="rId61"/>
    <p:sldId id="318" r:id="rId62"/>
    <p:sldId id="319" r:id="rId63"/>
    <p:sldId id="321" r:id="rId64"/>
    <p:sldId id="320" r:id="rId65"/>
    <p:sldId id="322" r:id="rId66"/>
    <p:sldId id="323" r:id="rId67"/>
    <p:sldId id="324" r:id="rId68"/>
    <p:sldId id="325" r:id="rId69"/>
    <p:sldId id="326" r:id="rId70"/>
    <p:sldId id="327" r:id="rId71"/>
    <p:sldId id="328" r:id="rId72"/>
    <p:sldId id="329" r:id="rId73"/>
    <p:sldId id="330" r:id="rId74"/>
    <p:sldId id="331" r:id="rId75"/>
    <p:sldId id="333" r:id="rId76"/>
    <p:sldId id="334" r:id="rId77"/>
    <p:sldId id="336" r:id="rId78"/>
    <p:sldId id="337" r:id="rId79"/>
    <p:sldId id="338" r:id="rId80"/>
    <p:sldId id="339" r:id="rId81"/>
    <p:sldId id="340" r:id="rId82"/>
    <p:sldId id="341" r:id="rId83"/>
    <p:sldId id="342" r:id="rId84"/>
    <p:sldId id="343" r:id="rId85"/>
    <p:sldId id="344" r:id="rId86"/>
    <p:sldId id="345" r:id="rId87"/>
    <p:sldId id="346" r:id="rId88"/>
  </p:sldIdLst>
  <p:sldSz cx="10969625" cy="6170613"/>
  <p:notesSz cx="6858000" cy="9144000"/>
  <p:custDataLst>
    <p:tags r:id="rId90"/>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126" d="100"/>
          <a:sy n="126" d="100"/>
        </p:scale>
        <p:origin x="51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gs" Target="tags/tag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25.05.2022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3841750" y="746125"/>
            <a:ext cx="6623050" cy="3725863"/>
          </a:xfrm>
          <a:ln/>
        </p:spPr>
      </p:sp>
      <p:sp>
        <p:nvSpPr>
          <p:cNvPr id="10243"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84108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841750" y="746125"/>
            <a:ext cx="6623050" cy="3725863"/>
          </a:xfrm>
          <a:ln/>
        </p:spPr>
      </p:sp>
      <p:sp>
        <p:nvSpPr>
          <p:cNvPr id="28675"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1276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63716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1487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46659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801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0013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27221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8312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41870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27787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841750" y="746125"/>
            <a:ext cx="6623050" cy="3725863"/>
          </a:xfrm>
          <a:ln/>
        </p:spPr>
      </p:sp>
      <p:sp>
        <p:nvSpPr>
          <p:cNvPr id="12291"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586623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7544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30540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04965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8282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0476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266599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066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6345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69408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4634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841750" y="746125"/>
            <a:ext cx="6623050" cy="3725863"/>
          </a:xfrm>
          <a:ln/>
        </p:spPr>
      </p:sp>
      <p:sp>
        <p:nvSpPr>
          <p:cNvPr id="14339"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820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959370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397714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194278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637248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64893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1182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98023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30972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471823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2414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841750" y="746125"/>
            <a:ext cx="6623050" cy="3725863"/>
          </a:xfrm>
          <a:ln/>
        </p:spPr>
      </p:sp>
      <p:sp>
        <p:nvSpPr>
          <p:cNvPr id="16387"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614154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53987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27561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2851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60229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701102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093625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3868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324165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80739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00403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841750" y="746125"/>
            <a:ext cx="6623050" cy="3725863"/>
          </a:xfrm>
          <a:ln/>
        </p:spPr>
      </p:sp>
      <p:sp>
        <p:nvSpPr>
          <p:cNvPr id="18435"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041470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522956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633557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568054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643585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94797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607780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02539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00298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809414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35588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841750" y="746125"/>
            <a:ext cx="6623050" cy="3725863"/>
          </a:xfrm>
          <a:ln/>
        </p:spPr>
      </p:sp>
      <p:sp>
        <p:nvSpPr>
          <p:cNvPr id="20483"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72586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954382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472317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16984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8386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841750" y="746125"/>
            <a:ext cx="6623050" cy="3725863"/>
          </a:xfrm>
          <a:ln/>
        </p:spPr>
      </p:sp>
      <p:sp>
        <p:nvSpPr>
          <p:cNvPr id="22531"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95392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841750" y="746125"/>
            <a:ext cx="6623050" cy="3725863"/>
          </a:xfrm>
          <a:ln/>
        </p:spPr>
      </p:sp>
      <p:sp>
        <p:nvSpPr>
          <p:cNvPr id="24579"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4331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841750" y="746125"/>
            <a:ext cx="6623050" cy="3725863"/>
          </a:xfrm>
          <a:ln/>
        </p:spPr>
      </p:sp>
      <p:sp>
        <p:nvSpPr>
          <p:cNvPr id="26627"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534691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3225">
          <p15:clr>
            <a:srgbClr val="FBAE40"/>
          </p15:clr>
        </p15:guide>
        <p15:guide id="9" pos="36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35">
          <p15:clr>
            <a:srgbClr val="FBAE40"/>
          </p15:clr>
        </p15:guide>
        <p15:guide id="9" pos="2462">
          <p15:clr>
            <a:srgbClr val="FBAE40"/>
          </p15:clr>
        </p15:guide>
        <p15:guide id="10" pos="4434">
          <p15:clr>
            <a:srgbClr val="FBAE40"/>
          </p15:clr>
        </p15:guide>
        <p15:guide id="11" pos="4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749">
          <p15:clr>
            <a:srgbClr val="FBAE40"/>
          </p15:clr>
        </p15:guide>
        <p15:guide id="9" pos="1829">
          <p15:clr>
            <a:srgbClr val="FBAE40"/>
          </p15:clr>
        </p15:guide>
        <p15:guide id="10" pos="3416">
          <p15:clr>
            <a:srgbClr val="FBAE40"/>
          </p15:clr>
        </p15:guide>
        <p15:guide id="11" pos="3495">
          <p15:clr>
            <a:srgbClr val="FBAE40"/>
          </p15:clr>
        </p15:guide>
        <p15:guide id="12" pos="5082">
          <p15:clr>
            <a:srgbClr val="FBAE40"/>
          </p15:clr>
        </p15:guide>
        <p15:guide id="13" pos="51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3225">
          <p15:clr>
            <a:srgbClr val="FBAE40"/>
          </p15:clr>
        </p15:guide>
        <p15:guide id="11" pos="36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40">
          <p15:clr>
            <a:srgbClr val="FBAE40"/>
          </p15:clr>
        </p15:guide>
        <p15:guide id="9" pos="2457">
          <p15:clr>
            <a:srgbClr val="FBAE40"/>
          </p15:clr>
        </p15:guide>
        <p15:guide id="10" pos="4434">
          <p15:clr>
            <a:srgbClr val="FBAE40"/>
          </p15:clr>
        </p15:guide>
        <p15:guide id="11" pos="4761">
          <p15:clr>
            <a:srgbClr val="FBAE40"/>
          </p15:clr>
        </p15:guide>
        <p15:guide id="12" orient="horz" pos="2090">
          <p15:clr>
            <a:srgbClr val="FBAE40"/>
          </p15:clr>
        </p15:guide>
        <p15:guide id="13" orient="horz" pos="21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1749">
          <p15:clr>
            <a:srgbClr val="FBAE40"/>
          </p15:clr>
        </p15:guide>
        <p15:guide id="11" pos="1830">
          <p15:clr>
            <a:srgbClr val="FBAE40"/>
          </p15:clr>
        </p15:guide>
        <p15:guide id="12" pos="3416">
          <p15:clr>
            <a:srgbClr val="FBAE40"/>
          </p15:clr>
        </p15:guide>
        <p15:guide id="13" pos="3497">
          <p15:clr>
            <a:srgbClr val="FBAE40"/>
          </p15:clr>
        </p15:guide>
        <p15:guide id="14" pos="5082">
          <p15:clr>
            <a:srgbClr val="FBAE40"/>
          </p15:clr>
        </p15:guide>
        <p15:guide id="15" pos="51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de-DE"/>
              <a:t>Add Closing Phrase</a:t>
            </a:r>
            <a:endParaRPr lang="de-DE" dirty="0"/>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Slide de Título">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pt-BR"/>
              <a:t>Clique para editar o estilo do subtítulo Mestre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pt-BR"/>
              <a:t>Clique para editar o título mestre</a:t>
            </a:r>
            <a:endParaRPr lang="de-DE" dirty="0"/>
          </a:p>
        </p:txBody>
      </p:sp>
    </p:spTree>
    <p:extLst>
      <p:ext uri="{BB962C8B-B14F-4D97-AF65-F5344CB8AC3E}">
        <p14:creationId xmlns:p14="http://schemas.microsoft.com/office/powerpoint/2010/main" val="100134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de-DE"/>
              <a:t>Add Chapter Title</a:t>
            </a:r>
            <a:endParaRPr lang="de-DE" dirty="0"/>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de-DE"/>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de-DE"/>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de-DE"/>
              <a:t>Add Text</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de-DE" sz="2800" b="0" i="0" u="none" strike="noStrike" kern="1200" cap="none" spc="0" normalizeH="0" baseline="0" noProof="0">
                <a:ln>
                  <a:noFill/>
                </a:ln>
                <a:solidFill>
                  <a:srgbClr val="000000"/>
                </a:solidFill>
                <a:effectLst/>
                <a:uLnTx/>
                <a:uFillTx/>
              </a:rPr>
              <a:t>Agenda</a:t>
            </a:r>
            <a:endParaRPr kumimoji="0" lang="de-DE" sz="2800" b="0" i="0" u="none" strike="noStrike" kern="1200" cap="none" spc="0" normalizeH="0" baseline="0" noProof="0" dirty="0">
              <a:ln>
                <a:noFill/>
              </a:ln>
              <a:solidFill>
                <a:srgbClr val="000000"/>
              </a:solidFill>
              <a:effectLst/>
              <a:uLnTx/>
              <a:uFillTx/>
            </a:endParaRP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de-DE" smtClean="0"/>
              <a:pPr/>
              <a:t>‹nº›</a:t>
            </a:fld>
            <a:endParaRPr lang="de-DE"/>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latin typeface="+mn-lt"/>
              </a:rPr>
              <a:t>Bosch Engineering | CtP/ETS | 2019-07-26</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latin typeface="+mn-lt"/>
              </a:rPr>
              <a:t>© Robert Bosch Ltda 2019. Reserves all rights even in the event of industrial property rights. We reserve all rights of disposal such as copying and passing on to third parties</a:t>
            </a:r>
            <a:endParaRPr lang="de-DE" sz="600" kern="0" baseline="0" dirty="0">
              <a:solidFill>
                <a:srgbClr val="B2B3B5"/>
              </a:solidFill>
              <a:latin typeface="+mn-lt"/>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 id="2147483748" r:id="rId20"/>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11.jp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0.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9.emf"/><Relationship Id="rId5" Type="http://schemas.openxmlformats.org/officeDocument/2006/relationships/tags" Target="../tags/tag59.xml"/><Relationship Id="rId10" Type="http://schemas.openxmlformats.org/officeDocument/2006/relationships/image" Target="../media/image1.png"/><Relationship Id="rId4" Type="http://schemas.openxmlformats.org/officeDocument/2006/relationships/tags" Target="../tags/tag58.xml"/><Relationship Id="rId9" Type="http://schemas.openxmlformats.org/officeDocument/2006/relationships/slideLayout" Target="../slideLayouts/slideLayout20.xml"/><Relationship Id="rId14" Type="http://schemas.openxmlformats.org/officeDocument/2006/relationships/image" Target="../media/image12.jp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94.xml"/><Relationship Id="rId7" Type="http://schemas.openxmlformats.org/officeDocument/2006/relationships/slideLayout" Target="../slideLayouts/slideLayout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2.png"/><Relationship Id="rId5" Type="http://schemas.openxmlformats.org/officeDocument/2006/relationships/tags" Target="../tags/tag96.xml"/><Relationship Id="rId10" Type="http://schemas.openxmlformats.org/officeDocument/2006/relationships/image" Target="../media/image21.png"/><Relationship Id="rId4" Type="http://schemas.openxmlformats.org/officeDocument/2006/relationships/tags" Target="../tags/tag95.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00.xml"/><Relationship Id="rId7" Type="http://schemas.openxmlformats.org/officeDocument/2006/relationships/image" Target="../media/image13.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tags" Target="../tags/tag101.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04.xml"/><Relationship Id="rId7" Type="http://schemas.openxmlformats.org/officeDocument/2006/relationships/image" Target="../media/image13.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0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08.xml"/><Relationship Id="rId7" Type="http://schemas.openxmlformats.org/officeDocument/2006/relationships/image" Target="../media/image13.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10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12.xml"/><Relationship Id="rId7" Type="http://schemas.openxmlformats.org/officeDocument/2006/relationships/image" Target="../media/image13.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tags" Target="../tags/tag11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16.xml"/><Relationship Id="rId7" Type="http://schemas.openxmlformats.org/officeDocument/2006/relationships/image" Target="../media/image13.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tags" Target="../tags/tag117.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20.xml"/><Relationship Id="rId7" Type="http://schemas.openxmlformats.org/officeDocument/2006/relationships/image" Target="../media/image13.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tags" Target="../tags/tag12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24.xml"/><Relationship Id="rId7" Type="http://schemas.openxmlformats.org/officeDocument/2006/relationships/image" Target="../media/image1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tags" Target="../tags/tag125.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28.xml"/><Relationship Id="rId7" Type="http://schemas.openxmlformats.org/officeDocument/2006/relationships/image" Target="../media/image13.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tags" Target="../tags/tag129.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2.xml"/><Relationship Id="rId7" Type="http://schemas.openxmlformats.org/officeDocument/2006/relationships/image" Target="../media/image13.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tags" Target="../tags/tag1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36.xml"/><Relationship Id="rId7" Type="http://schemas.openxmlformats.org/officeDocument/2006/relationships/image" Target="../media/image13.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18.xml"/><Relationship Id="rId5" Type="http://schemas.openxmlformats.org/officeDocument/2006/relationships/slideLayout" Target="../slideLayouts/slideLayout8.xml"/><Relationship Id="rId4" Type="http://schemas.openxmlformats.org/officeDocument/2006/relationships/tags" Target="../tags/tag13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40.xml"/><Relationship Id="rId7" Type="http://schemas.openxmlformats.org/officeDocument/2006/relationships/image" Target="../media/image13.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141.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44.xml"/><Relationship Id="rId7" Type="http://schemas.openxmlformats.org/officeDocument/2006/relationships/image" Target="../media/image13.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tags" Target="../tags/tag145.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48.xml"/><Relationship Id="rId7" Type="http://schemas.openxmlformats.org/officeDocument/2006/relationships/image" Target="../media/image13.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21.xml"/><Relationship Id="rId5" Type="http://schemas.openxmlformats.org/officeDocument/2006/relationships/slideLayout" Target="../slideLayouts/slideLayout8.xml"/><Relationship Id="rId4" Type="http://schemas.openxmlformats.org/officeDocument/2006/relationships/tags" Target="../tags/tag149.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52.xml"/><Relationship Id="rId7" Type="http://schemas.openxmlformats.org/officeDocument/2006/relationships/image" Target="../media/image13.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tags" Target="../tags/tag153.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56.xml"/><Relationship Id="rId7" Type="http://schemas.openxmlformats.org/officeDocument/2006/relationships/image" Target="../media/image13.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23.xml"/><Relationship Id="rId5" Type="http://schemas.openxmlformats.org/officeDocument/2006/relationships/slideLayout" Target="../slideLayouts/slideLayout8.xml"/><Relationship Id="rId4" Type="http://schemas.openxmlformats.org/officeDocument/2006/relationships/tags" Target="../tags/tag157.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60.xml"/><Relationship Id="rId7" Type="http://schemas.openxmlformats.org/officeDocument/2006/relationships/image" Target="../media/image13.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tags" Target="../tags/tag161.xml"/></Relationships>
</file>

<file path=ppt/slides/_rels/slide28.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image" Target="../media/image13.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notesSlide" Target="../notesSlides/notesSlide25.xml"/><Relationship Id="rId5" Type="http://schemas.openxmlformats.org/officeDocument/2006/relationships/slideLayout" Target="../slideLayouts/slideLayout8.xml"/><Relationship Id="rId4" Type="http://schemas.openxmlformats.org/officeDocument/2006/relationships/tags" Target="../tags/tag165.xml"/></Relationships>
</file>

<file path=ppt/slides/_rels/slide29.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image" Target="../media/image13.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169.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5.xml"/><Relationship Id="rId7" Type="http://schemas.openxmlformats.org/officeDocument/2006/relationships/image" Target="../media/image1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13.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17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tags" Target="../tags/tag176.xml"/><Relationship Id="rId7" Type="http://schemas.openxmlformats.org/officeDocument/2006/relationships/image" Target="../media/image13.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177.xml"/><Relationship Id="rId9" Type="http://schemas.openxmlformats.org/officeDocument/2006/relationships/image" Target="../media/image40.emf"/></Relationships>
</file>

<file path=ppt/slides/_rels/slide3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180.xml"/><Relationship Id="rId7" Type="http://schemas.openxmlformats.org/officeDocument/2006/relationships/image" Target="../media/image13.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29.xml"/><Relationship Id="rId5" Type="http://schemas.openxmlformats.org/officeDocument/2006/relationships/slideLayout" Target="../slideLayouts/slideLayout8.xml"/><Relationship Id="rId4" Type="http://schemas.openxmlformats.org/officeDocument/2006/relationships/tags" Target="../tags/tag181.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84.xml"/><Relationship Id="rId7" Type="http://schemas.openxmlformats.org/officeDocument/2006/relationships/image" Target="../media/image1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notesSlide" Target="../notesSlides/notesSlide30.xml"/><Relationship Id="rId5" Type="http://schemas.openxmlformats.org/officeDocument/2006/relationships/slideLayout" Target="../slideLayouts/slideLayout8.xml"/><Relationship Id="rId4" Type="http://schemas.openxmlformats.org/officeDocument/2006/relationships/tags" Target="../tags/tag185.xml"/><Relationship Id="rId9" Type="http://schemas.openxmlformats.org/officeDocument/2006/relationships/image" Target="../media/image43.emf"/></Relationships>
</file>

<file path=ppt/slides/_rels/slide3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188.xml"/><Relationship Id="rId7" Type="http://schemas.openxmlformats.org/officeDocument/2006/relationships/image" Target="../media/image13.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notesSlide" Target="../notesSlides/notesSlide31.xml"/><Relationship Id="rId5" Type="http://schemas.openxmlformats.org/officeDocument/2006/relationships/slideLayout" Target="../slideLayouts/slideLayout8.xml"/><Relationship Id="rId10" Type="http://schemas.openxmlformats.org/officeDocument/2006/relationships/image" Target="../media/image45.emf"/><Relationship Id="rId4" Type="http://schemas.openxmlformats.org/officeDocument/2006/relationships/tags" Target="../tags/tag189.xml"/><Relationship Id="rId9" Type="http://schemas.openxmlformats.org/officeDocument/2006/relationships/image" Target="../media/image44.emf"/></Relationships>
</file>

<file path=ppt/slides/_rels/slide36.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13.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32.xml"/><Relationship Id="rId5" Type="http://schemas.openxmlformats.org/officeDocument/2006/relationships/slideLayout" Target="../slideLayouts/slideLayout8.xml"/><Relationship Id="rId4" Type="http://schemas.openxmlformats.org/officeDocument/2006/relationships/tags" Target="../tags/tag193.xml"/></Relationships>
</file>

<file path=ppt/slides/_rels/slide3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196.xml"/><Relationship Id="rId7" Type="http://schemas.openxmlformats.org/officeDocument/2006/relationships/image" Target="../media/image13.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tags" Target="../tags/tag197.xml"/><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200.xml"/><Relationship Id="rId7" Type="http://schemas.openxmlformats.org/officeDocument/2006/relationships/image" Target="../media/image13.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notesSlide" Target="../notesSlides/notesSlide34.xml"/><Relationship Id="rId5" Type="http://schemas.openxmlformats.org/officeDocument/2006/relationships/slideLayout" Target="../slideLayouts/slideLayout8.xml"/><Relationship Id="rId10" Type="http://schemas.openxmlformats.org/officeDocument/2006/relationships/image" Target="../media/image49.emf"/><Relationship Id="rId4" Type="http://schemas.openxmlformats.org/officeDocument/2006/relationships/tags" Target="../tags/tag201.xml"/><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04.xml"/><Relationship Id="rId7" Type="http://schemas.openxmlformats.org/officeDocument/2006/relationships/image" Target="../media/image13.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20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9.xml"/><Relationship Id="rId7" Type="http://schemas.openxmlformats.org/officeDocument/2006/relationships/image" Target="../media/image13.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70.xml"/></Relationships>
</file>

<file path=ppt/slides/_rels/slide40.xml.rels><?xml version="1.0" encoding="UTF-8" standalone="yes"?>
<Relationships xmlns="http://schemas.openxmlformats.org/package/2006/relationships"><Relationship Id="rId3" Type="http://schemas.openxmlformats.org/officeDocument/2006/relationships/tags" Target="../tags/tag208.xml"/><Relationship Id="rId7" Type="http://schemas.openxmlformats.org/officeDocument/2006/relationships/image" Target="../media/image13.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209.xml"/></Relationships>
</file>

<file path=ppt/slides/_rels/slide4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tags" Target="../tags/tag212.xml"/><Relationship Id="rId7" Type="http://schemas.openxmlformats.org/officeDocument/2006/relationships/image" Target="../media/image13.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213.xml"/><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4" Type="http://schemas.openxmlformats.org/officeDocument/2006/relationships/image" Target="../media/image61.emf"/></Relationships>
</file>

<file path=ppt/slides/_rels/slide4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73.xml"/><Relationship Id="rId7" Type="http://schemas.openxmlformats.org/officeDocument/2006/relationships/image" Target="../media/image1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tags" Target="../tags/tag74.xml"/></Relationships>
</file>

<file path=ppt/slides/_rels/slide5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8.xml"/><Relationship Id="rId4" Type="http://schemas.openxmlformats.org/officeDocument/2006/relationships/image" Target="../media/image69.emf"/></Relationships>
</file>

<file path=ppt/slides/_rels/slide5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16.xml"/><Relationship Id="rId7" Type="http://schemas.openxmlformats.org/officeDocument/2006/relationships/image" Target="../media/image13.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notesSlide" Target="../notesSlides/notesSlide38.xml"/><Relationship Id="rId5" Type="http://schemas.openxmlformats.org/officeDocument/2006/relationships/slideLayout" Target="../slideLayouts/slideLayout8.xml"/><Relationship Id="rId4" Type="http://schemas.openxmlformats.org/officeDocument/2006/relationships/tags" Target="../tags/tag217.xml"/><Relationship Id="rId9" Type="http://schemas.openxmlformats.org/officeDocument/2006/relationships/image" Target="../media/image28.png"/></Relationships>
</file>

<file path=ppt/slides/_rels/slide5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tags" Target="../tags/tag220.xml"/><Relationship Id="rId7" Type="http://schemas.openxmlformats.org/officeDocument/2006/relationships/image" Target="../media/image1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notesSlide" Target="../notesSlides/notesSlide39.xml"/><Relationship Id="rId5" Type="http://schemas.openxmlformats.org/officeDocument/2006/relationships/slideLayout" Target="../slideLayouts/slideLayout8.xml"/><Relationship Id="rId4" Type="http://schemas.openxmlformats.org/officeDocument/2006/relationships/tags" Target="../tags/tag221.xml"/><Relationship Id="rId9" Type="http://schemas.openxmlformats.org/officeDocument/2006/relationships/image" Target="../media/image75.emf"/></Relationships>
</file>

<file path=ppt/slides/_rels/slide59.xml.rels><?xml version="1.0" encoding="UTF-8" standalone="yes"?>
<Relationships xmlns="http://schemas.openxmlformats.org/package/2006/relationships"><Relationship Id="rId3" Type="http://schemas.openxmlformats.org/officeDocument/2006/relationships/tags" Target="../tags/tag224.xml"/><Relationship Id="rId7" Type="http://schemas.openxmlformats.org/officeDocument/2006/relationships/image" Target="../media/image13.pn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notesSlide" Target="../notesSlides/notesSlide40.xml"/><Relationship Id="rId5" Type="http://schemas.openxmlformats.org/officeDocument/2006/relationships/slideLayout" Target="../slideLayouts/slideLayout8.xml"/><Relationship Id="rId4" Type="http://schemas.openxmlformats.org/officeDocument/2006/relationships/tags" Target="../tags/tag22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7.xml"/><Relationship Id="rId7" Type="http://schemas.openxmlformats.org/officeDocument/2006/relationships/notesSlide" Target="../notesSlides/notesSlide4.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8.xml"/><Relationship Id="rId5" Type="http://schemas.openxmlformats.org/officeDocument/2006/relationships/tags" Target="../tags/tag79.xml"/><Relationship Id="rId4" Type="http://schemas.openxmlformats.org/officeDocument/2006/relationships/tags" Target="../tags/tag78.xml"/></Relationships>
</file>

<file path=ppt/slides/_rels/slide60.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tags" Target="../tags/tag229.xml"/><Relationship Id="rId9" Type="http://schemas.openxmlformats.org/officeDocument/2006/relationships/image" Target="../media/image77.emf"/></Relationships>
</file>

<file path=ppt/slides/_rels/slide6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notesSlide" Target="../notesSlides/notesSlide42.xml"/><Relationship Id="rId5" Type="http://schemas.openxmlformats.org/officeDocument/2006/relationships/slideLayout" Target="../slideLayouts/slideLayout8.xml"/><Relationship Id="rId4" Type="http://schemas.openxmlformats.org/officeDocument/2006/relationships/tags" Target="../tags/tag233.xml"/><Relationship Id="rId9" Type="http://schemas.openxmlformats.org/officeDocument/2006/relationships/image" Target="../media/image79.emf"/></Relationships>
</file>

<file path=ppt/slides/_rels/slide62.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notesSlide" Target="../notesSlides/notesSlide43.xml"/><Relationship Id="rId5" Type="http://schemas.openxmlformats.org/officeDocument/2006/relationships/slideLayout" Target="../slideLayouts/slideLayout8.xml"/><Relationship Id="rId4" Type="http://schemas.openxmlformats.org/officeDocument/2006/relationships/tags" Target="../tags/tag237.xml"/><Relationship Id="rId9" Type="http://schemas.openxmlformats.org/officeDocument/2006/relationships/image" Target="../media/image81.emf"/></Relationships>
</file>

<file path=ppt/slides/_rels/slide63.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3.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notesSlide" Target="../notesSlides/notesSlide44.xml"/><Relationship Id="rId5" Type="http://schemas.openxmlformats.org/officeDocument/2006/relationships/slideLayout" Target="../slideLayouts/slideLayout8.xml"/><Relationship Id="rId4" Type="http://schemas.openxmlformats.org/officeDocument/2006/relationships/tags" Target="../tags/tag241.xml"/></Relationships>
</file>

<file path=ppt/slides/_rels/slide6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tags" Target="../tags/tag244.xml"/><Relationship Id="rId7" Type="http://schemas.openxmlformats.org/officeDocument/2006/relationships/image" Target="../media/image13.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notesSlide" Target="../notesSlides/notesSlide45.xml"/><Relationship Id="rId5" Type="http://schemas.openxmlformats.org/officeDocument/2006/relationships/slideLayout" Target="../slideLayouts/slideLayout8.xml"/><Relationship Id="rId10" Type="http://schemas.openxmlformats.org/officeDocument/2006/relationships/image" Target="../media/image84.emf"/><Relationship Id="rId4" Type="http://schemas.openxmlformats.org/officeDocument/2006/relationships/tags" Target="../tags/tag245.xml"/><Relationship Id="rId9" Type="http://schemas.openxmlformats.org/officeDocument/2006/relationships/image" Target="../media/image83.emf"/></Relationships>
</file>

<file path=ppt/slides/_rels/slide65.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tags" Target="../tags/tag248.xml"/><Relationship Id="rId7" Type="http://schemas.openxmlformats.org/officeDocument/2006/relationships/image" Target="../media/image13.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tags" Target="../tags/tag249.xml"/></Relationships>
</file>

<file path=ppt/slides/_rels/slide66.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tags" Target="../tags/tag252.xml"/><Relationship Id="rId7" Type="http://schemas.openxmlformats.org/officeDocument/2006/relationships/image" Target="../media/image13.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notesSlide" Target="../notesSlides/notesSlide47.xml"/><Relationship Id="rId5" Type="http://schemas.openxmlformats.org/officeDocument/2006/relationships/slideLayout" Target="../slideLayouts/slideLayout8.xml"/><Relationship Id="rId4" Type="http://schemas.openxmlformats.org/officeDocument/2006/relationships/tags" Target="../tags/tag253.xml"/></Relationships>
</file>

<file path=ppt/slides/_rels/slide67.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tags" Target="../tags/tag256.xml"/><Relationship Id="rId7" Type="http://schemas.openxmlformats.org/officeDocument/2006/relationships/image" Target="../media/image13.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257.xml"/></Relationships>
</file>

<file path=ppt/slides/_rels/slide68.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tags" Target="../tags/tag260.xml"/><Relationship Id="rId7" Type="http://schemas.openxmlformats.org/officeDocument/2006/relationships/image" Target="../media/image13.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notesSlide" Target="../notesSlides/notesSlide49.xml"/><Relationship Id="rId5" Type="http://schemas.openxmlformats.org/officeDocument/2006/relationships/slideLayout" Target="../slideLayouts/slideLayout8.xml"/><Relationship Id="rId4" Type="http://schemas.openxmlformats.org/officeDocument/2006/relationships/tags" Target="../tags/tag261.xml"/><Relationship Id="rId9" Type="http://schemas.openxmlformats.org/officeDocument/2006/relationships/image" Target="../media/image86.emf"/></Relationships>
</file>

<file path=ppt/slides/_rels/slide69.xml.rels><?xml version="1.0" encoding="UTF-8" standalone="yes"?>
<Relationships xmlns="http://schemas.openxmlformats.org/package/2006/relationships"><Relationship Id="rId3" Type="http://schemas.openxmlformats.org/officeDocument/2006/relationships/tags" Target="../tags/tag264.xml"/><Relationship Id="rId7" Type="http://schemas.openxmlformats.org/officeDocument/2006/relationships/image" Target="../media/image13.pn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notesSlide" Target="../notesSlides/notesSlide50.xml"/><Relationship Id="rId5" Type="http://schemas.openxmlformats.org/officeDocument/2006/relationships/slideLayout" Target="../slideLayouts/slideLayout8.xml"/><Relationship Id="rId4" Type="http://schemas.openxmlformats.org/officeDocument/2006/relationships/tags" Target="../tags/tag26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2.xml"/><Relationship Id="rId7" Type="http://schemas.openxmlformats.org/officeDocument/2006/relationships/image" Target="../media/image1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83.xml"/><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tags" Target="../tags/tag268.xml"/><Relationship Id="rId7" Type="http://schemas.openxmlformats.org/officeDocument/2006/relationships/image" Target="../media/image13.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notesSlide" Target="../notesSlides/notesSlide51.xml"/><Relationship Id="rId5" Type="http://schemas.openxmlformats.org/officeDocument/2006/relationships/slideLayout" Target="../slideLayouts/slideLayout8.xml"/><Relationship Id="rId10" Type="http://schemas.openxmlformats.org/officeDocument/2006/relationships/image" Target="../media/image89.emf"/><Relationship Id="rId4" Type="http://schemas.openxmlformats.org/officeDocument/2006/relationships/tags" Target="../tags/tag269.xml"/><Relationship Id="rId9" Type="http://schemas.openxmlformats.org/officeDocument/2006/relationships/image" Target="../media/image88.emf"/></Relationships>
</file>

<file path=ppt/slides/_rels/slide7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tags" Target="../tags/tag272.xml"/><Relationship Id="rId7" Type="http://schemas.openxmlformats.org/officeDocument/2006/relationships/image" Target="../media/image13.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notesSlide" Target="../notesSlides/notesSlide52.xml"/><Relationship Id="rId5" Type="http://schemas.openxmlformats.org/officeDocument/2006/relationships/slideLayout" Target="../slideLayouts/slideLayout8.xml"/><Relationship Id="rId4" Type="http://schemas.openxmlformats.org/officeDocument/2006/relationships/tags" Target="../tags/tag273.xml"/><Relationship Id="rId9" Type="http://schemas.openxmlformats.org/officeDocument/2006/relationships/image" Target="../media/image91.emf"/></Relationships>
</file>

<file path=ppt/slides/_rels/slide72.xml.rels><?xml version="1.0" encoding="UTF-8" standalone="yes"?>
<Relationships xmlns="http://schemas.openxmlformats.org/package/2006/relationships"><Relationship Id="rId3" Type="http://schemas.openxmlformats.org/officeDocument/2006/relationships/tags" Target="../tags/tag276.xml"/><Relationship Id="rId7" Type="http://schemas.openxmlformats.org/officeDocument/2006/relationships/image" Target="../media/image13.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notesSlide" Target="../notesSlides/notesSlide53.xml"/><Relationship Id="rId5" Type="http://schemas.openxmlformats.org/officeDocument/2006/relationships/slideLayout" Target="../slideLayouts/slideLayout8.xml"/><Relationship Id="rId4" Type="http://schemas.openxmlformats.org/officeDocument/2006/relationships/tags" Target="../tags/tag277.xml"/></Relationships>
</file>

<file path=ppt/slides/_rels/slide73.xml.rels><?xml version="1.0" encoding="UTF-8" standalone="yes"?>
<Relationships xmlns="http://schemas.openxmlformats.org/package/2006/relationships"><Relationship Id="rId3" Type="http://schemas.openxmlformats.org/officeDocument/2006/relationships/tags" Target="../tags/tag280.xml"/><Relationship Id="rId7" Type="http://schemas.openxmlformats.org/officeDocument/2006/relationships/image" Target="../media/image13.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281.xml"/></Relationships>
</file>

<file path=ppt/slides/_rels/slide74.xml.rels><?xml version="1.0" encoding="UTF-8" standalone="yes"?>
<Relationships xmlns="http://schemas.openxmlformats.org/package/2006/relationships"><Relationship Id="rId3" Type="http://schemas.openxmlformats.org/officeDocument/2006/relationships/tags" Target="../tags/tag284.xml"/><Relationship Id="rId7" Type="http://schemas.openxmlformats.org/officeDocument/2006/relationships/image" Target="../media/image13.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notesSlide" Target="../notesSlides/notesSlide55.xml"/><Relationship Id="rId5" Type="http://schemas.openxmlformats.org/officeDocument/2006/relationships/slideLayout" Target="../slideLayouts/slideLayout8.xml"/><Relationship Id="rId4" Type="http://schemas.openxmlformats.org/officeDocument/2006/relationships/tags" Target="../tags/tag28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tags" Target="../tags/tag288.xml"/><Relationship Id="rId7" Type="http://schemas.openxmlformats.org/officeDocument/2006/relationships/image" Target="../media/image13.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notesSlide" Target="../notesSlides/notesSlide56.xml"/><Relationship Id="rId11" Type="http://schemas.openxmlformats.org/officeDocument/2006/relationships/image" Target="../media/image95.emf"/><Relationship Id="rId5" Type="http://schemas.openxmlformats.org/officeDocument/2006/relationships/slideLayout" Target="../slideLayouts/slideLayout8.xml"/><Relationship Id="rId10" Type="http://schemas.openxmlformats.org/officeDocument/2006/relationships/image" Target="../media/image94.emf"/><Relationship Id="rId4" Type="http://schemas.openxmlformats.org/officeDocument/2006/relationships/tags" Target="../tags/tag289.xml"/><Relationship Id="rId9" Type="http://schemas.openxmlformats.org/officeDocument/2006/relationships/image" Target="../media/image93.emf"/></Relationships>
</file>

<file path=ppt/slides/_rels/slide77.xml.rels><?xml version="1.0" encoding="UTF-8" standalone="yes"?>
<Relationships xmlns="http://schemas.openxmlformats.org/package/2006/relationships"><Relationship Id="rId3" Type="http://schemas.openxmlformats.org/officeDocument/2006/relationships/tags" Target="../tags/tag292.xml"/><Relationship Id="rId7" Type="http://schemas.openxmlformats.org/officeDocument/2006/relationships/image" Target="../media/image13.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notesSlide" Target="../notesSlides/notesSlide57.xml"/><Relationship Id="rId5" Type="http://schemas.openxmlformats.org/officeDocument/2006/relationships/slideLayout" Target="../slideLayouts/slideLayout8.xml"/><Relationship Id="rId4" Type="http://schemas.openxmlformats.org/officeDocument/2006/relationships/tags" Target="../tags/tag29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tags" Target="../tags/tag296.xml"/><Relationship Id="rId7" Type="http://schemas.openxmlformats.org/officeDocument/2006/relationships/image" Target="../media/image13.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notesSlide" Target="../notesSlides/notesSlide58.xml"/><Relationship Id="rId5" Type="http://schemas.openxmlformats.org/officeDocument/2006/relationships/slideLayout" Target="../slideLayouts/slideLayout8.xml"/><Relationship Id="rId4" Type="http://schemas.openxmlformats.org/officeDocument/2006/relationships/tags" Target="../tags/tag29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6.xml"/><Relationship Id="rId7" Type="http://schemas.openxmlformats.org/officeDocument/2006/relationships/image" Target="../media/image1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87.xml"/></Relationships>
</file>

<file path=ppt/slides/_rels/slide80.xml.rels><?xml version="1.0" encoding="UTF-8" standalone="yes"?>
<Relationships xmlns="http://schemas.openxmlformats.org/package/2006/relationships"><Relationship Id="rId3" Type="http://schemas.openxmlformats.org/officeDocument/2006/relationships/tags" Target="../tags/tag300.xml"/><Relationship Id="rId7" Type="http://schemas.openxmlformats.org/officeDocument/2006/relationships/image" Target="../media/image13.png"/><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notesSlide" Target="../notesSlides/notesSlide59.xml"/><Relationship Id="rId5" Type="http://schemas.openxmlformats.org/officeDocument/2006/relationships/slideLayout" Target="../slideLayouts/slideLayout8.xml"/><Relationship Id="rId4" Type="http://schemas.openxmlformats.org/officeDocument/2006/relationships/tags" Target="../tags/tag301.xml"/></Relationships>
</file>

<file path=ppt/slides/_rels/slide81.xml.rels><?xml version="1.0" encoding="UTF-8" standalone="yes"?>
<Relationships xmlns="http://schemas.openxmlformats.org/package/2006/relationships"><Relationship Id="rId3" Type="http://schemas.openxmlformats.org/officeDocument/2006/relationships/tags" Target="../tags/tag304.xml"/><Relationship Id="rId7" Type="http://schemas.openxmlformats.org/officeDocument/2006/relationships/image" Target="../media/image13.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notesSlide" Target="../notesSlides/notesSlide60.xml"/><Relationship Id="rId5" Type="http://schemas.openxmlformats.org/officeDocument/2006/relationships/slideLayout" Target="../slideLayouts/slideLayout8.xml"/><Relationship Id="rId4" Type="http://schemas.openxmlformats.org/officeDocument/2006/relationships/tags" Target="../tags/tag30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tags" Target="../tags/tag308.xml"/><Relationship Id="rId7" Type="http://schemas.openxmlformats.org/officeDocument/2006/relationships/image" Target="../media/image13.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tags" Target="../tags/tag309.xml"/></Relationships>
</file>

<file path=ppt/slides/_rels/slide84.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tags" Target="../tags/tag312.xml"/><Relationship Id="rId7" Type="http://schemas.openxmlformats.org/officeDocument/2006/relationships/image" Target="../media/image13.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notesSlide" Target="../notesSlides/notesSlide62.xml"/><Relationship Id="rId5" Type="http://schemas.openxmlformats.org/officeDocument/2006/relationships/slideLayout" Target="../slideLayouts/slideLayout8.xml"/><Relationship Id="rId4" Type="http://schemas.openxmlformats.org/officeDocument/2006/relationships/tags" Target="../tags/tag313.xml"/><Relationship Id="rId9" Type="http://schemas.openxmlformats.org/officeDocument/2006/relationships/image" Target="../media/image98.emf"/></Relationships>
</file>

<file path=ppt/slides/_rels/slide8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316.xml"/><Relationship Id="rId7" Type="http://schemas.openxmlformats.org/officeDocument/2006/relationships/image" Target="../media/image13.png"/><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notesSlide" Target="../notesSlides/notesSlide63.xml"/><Relationship Id="rId5" Type="http://schemas.openxmlformats.org/officeDocument/2006/relationships/slideLayout" Target="../slideLayouts/slideLayout8.xml"/><Relationship Id="rId4" Type="http://schemas.openxmlformats.org/officeDocument/2006/relationships/tags" Target="../tags/tag31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0.xml"/><Relationship Id="rId7" Type="http://schemas.openxmlformats.org/officeDocument/2006/relationships/image" Target="../media/image1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GB"/>
          </a:p>
        </p:txBody>
      </p:sp>
      <p:pic>
        <p:nvPicPr>
          <p:cNvPr id="6" name="Imagem 5"/>
          <p:cNvPicPr>
            <a:picLocks/>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5" name="Imagem 4"/>
          <p:cNvPicPr>
            <a:picLocks/>
          </p:cNvPicPr>
          <p:nvPr>
            <p:custDataLst>
              <p:tags r:id="rId4"/>
            </p:custDataLst>
          </p:nvPr>
        </p:nvPicPr>
        <p:blipFill>
          <a:blip r:embed="rId11" cstate="hq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Imagem 3"/>
          <p:cNvPicPr>
            <a:picLocks/>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ítulo 1"/>
          <p:cNvSpPr>
            <a:spLocks noGrp="1"/>
          </p:cNvSpPr>
          <p:nvPr>
            <p:ph type="ctrTitle"/>
            <p:custDataLst>
              <p:tags r:id="rId6"/>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endParaRPr lang="en-GB"/>
          </a:p>
        </p:txBody>
      </p:sp>
      <p:pic>
        <p:nvPicPr>
          <p:cNvPr id="7" name="Bild 6"/>
          <p:cNvPicPr>
            <a:picLocks noChangeAspect="1"/>
          </p:cNvPicPr>
          <p:nvPr>
            <p:custDataLst>
              <p:tags r:id="rId7"/>
            </p:custDataLst>
          </p:nvPr>
        </p:nvPicPr>
        <p:blipFill rotWithShape="1">
          <a:blip r:embed="rId13">
            <a:extLst>
              <a:ext uri="{28A0092B-C50C-407E-A947-70E740481C1C}">
                <a14:useLocalDpi xmlns:a14="http://schemas.microsoft.com/office/drawing/2010/main" val="0"/>
              </a:ext>
            </a:extLst>
          </a:blip>
          <a:srcRect l="12313" r="12305"/>
          <a:stretch/>
        </p:blipFill>
        <p:spPr>
          <a:xfrm>
            <a:off x="-634" y="-1"/>
            <a:ext cx="10970259" cy="6170613"/>
          </a:xfrm>
          <a:prstGeom prst="rect">
            <a:avLst/>
          </a:prstGeom>
        </p:spPr>
      </p:pic>
      <p:sp>
        <p:nvSpPr>
          <p:cNvPr id="8" name="CaixaDeTexto 7"/>
          <p:cNvSpPr txBox="1"/>
          <p:nvPr>
            <p:custDataLst>
              <p:tags r:id="rId8"/>
            </p:custDataLst>
          </p:nvPr>
        </p:nvSpPr>
        <p:spPr>
          <a:xfrm>
            <a:off x="395262" y="1574175"/>
            <a:ext cx="10597836" cy="5463540"/>
          </a:xfrm>
          <a:prstGeom prst="rect">
            <a:avLst/>
          </a:prstGeom>
          <a:noFill/>
        </p:spPr>
        <p:txBody>
          <a:bodyPr wrap="none" lIns="0" tIns="0" rIns="0" bIns="0" rtlCol="0">
            <a:noAutofit/>
          </a:bodyPr>
          <a:lstStyle/>
          <a:p>
            <a:pPr fontAlgn="auto">
              <a:lnSpc>
                <a:spcPts val="2300"/>
              </a:lnSpc>
              <a:spcBef>
                <a:spcPts val="500"/>
              </a:spcBef>
              <a:spcAft>
                <a:spcPts val="0"/>
              </a:spcAft>
            </a:pPr>
            <a:r>
              <a:rPr lang="de-DE" sz="8000" b="1" kern="0" dirty="0">
                <a:blipFill dpi="0" rotWithShape="1">
                  <a:blip r:embed="rId14">
                    <a:extLst>
                      <a:ext uri="{28A0092B-C50C-407E-A947-70E740481C1C}">
                        <a14:useLocalDpi xmlns:a14="http://schemas.microsoft.com/office/drawing/2010/main" val="0"/>
                      </a:ext>
                    </a:extLst>
                  </a:blip>
                  <a:srcRect/>
                  <a:stretch>
                    <a:fillRect/>
                  </a:stretch>
                </a:blipFill>
              </a:rPr>
              <a:t>ANÁLISE DE DADOS –</a:t>
            </a:r>
          </a:p>
          <a:p>
            <a:pPr fontAlgn="auto">
              <a:lnSpc>
                <a:spcPts val="2300"/>
              </a:lnSpc>
              <a:spcBef>
                <a:spcPts val="500"/>
              </a:spcBef>
              <a:spcAft>
                <a:spcPts val="0"/>
              </a:spcAft>
            </a:pPr>
            <a:endParaRPr lang="de-DE" sz="8000" b="1" kern="0" dirty="0">
              <a:blipFill dpi="0" rotWithShape="1">
                <a:blip r:embed="rId14">
                  <a:extLst>
                    <a:ext uri="{28A0092B-C50C-407E-A947-70E740481C1C}">
                      <a14:useLocalDpi xmlns:a14="http://schemas.microsoft.com/office/drawing/2010/main" val="0"/>
                    </a:ext>
                  </a:extLst>
                </a:blip>
                <a:srcRect/>
                <a:stretch>
                  <a:fillRect/>
                </a:stretch>
              </a:blipFill>
            </a:endParaRPr>
          </a:p>
          <a:p>
            <a:pPr fontAlgn="auto">
              <a:lnSpc>
                <a:spcPts val="2300"/>
              </a:lnSpc>
              <a:spcBef>
                <a:spcPts val="500"/>
              </a:spcBef>
              <a:spcAft>
                <a:spcPts val="0"/>
              </a:spcAft>
            </a:pPr>
            <a:r>
              <a:rPr lang="de-DE" sz="8000" b="1" kern="0" dirty="0">
                <a:blipFill dpi="0" rotWithShape="1">
                  <a:blip r:embed="rId14">
                    <a:extLst>
                      <a:ext uri="{28A0092B-C50C-407E-A947-70E740481C1C}">
                        <a14:useLocalDpi xmlns:a14="http://schemas.microsoft.com/office/drawing/2010/main" val="0"/>
                      </a:ext>
                    </a:extLst>
                  </a:blip>
                  <a:srcRect/>
                  <a:stretch>
                    <a:fillRect/>
                  </a:stretch>
                </a:blipFill>
              </a:rPr>
              <a:t> </a:t>
            </a:r>
          </a:p>
          <a:p>
            <a:pPr fontAlgn="auto">
              <a:lnSpc>
                <a:spcPts val="2300"/>
              </a:lnSpc>
              <a:spcBef>
                <a:spcPts val="500"/>
              </a:spcBef>
              <a:spcAft>
                <a:spcPts val="0"/>
              </a:spcAft>
            </a:pPr>
            <a:r>
              <a:rPr lang="de-DE" sz="8000" b="1" kern="0" dirty="0">
                <a:blipFill dpi="0" rotWithShape="1">
                  <a:blip r:embed="rId14">
                    <a:extLst>
                      <a:ext uri="{28A0092B-C50C-407E-A947-70E740481C1C}">
                        <a14:useLocalDpi xmlns:a14="http://schemas.microsoft.com/office/drawing/2010/main" val="0"/>
                      </a:ext>
                    </a:extLst>
                  </a:blip>
                  <a:srcRect/>
                  <a:stretch>
                    <a:fillRect/>
                  </a:stretch>
                </a:blipFill>
              </a:rPr>
              <a:t>POWER BI</a:t>
            </a:r>
          </a:p>
          <a:p>
            <a:pPr fontAlgn="auto">
              <a:lnSpc>
                <a:spcPts val="2300"/>
              </a:lnSpc>
              <a:spcBef>
                <a:spcPts val="500"/>
              </a:spcBef>
              <a:spcAft>
                <a:spcPts val="0"/>
              </a:spcAft>
            </a:pPr>
            <a:endParaRPr lang="de-DE" b="1" kern="0" dirty="0">
              <a:blipFill dpi="0" rotWithShape="1">
                <a:blip r:embed="rId14">
                  <a:extLst>
                    <a:ext uri="{28A0092B-C50C-407E-A947-70E740481C1C}">
                      <a14:useLocalDpi xmlns:a14="http://schemas.microsoft.com/office/drawing/2010/main" val="0"/>
                    </a:ext>
                  </a:extLst>
                </a:blip>
                <a:srcRect/>
                <a:stretch>
                  <a:fillRect/>
                </a:stretch>
              </a:blipFill>
            </a:endParaRPr>
          </a:p>
        </p:txBody>
      </p:sp>
    </p:spTree>
    <p:custDataLst>
      <p:tags r:id="rId1"/>
    </p:custDataLst>
    <p:extLst>
      <p:ext uri="{BB962C8B-B14F-4D97-AF65-F5344CB8AC3E}">
        <p14:creationId xmlns:p14="http://schemas.microsoft.com/office/powerpoint/2010/main" val="3528276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en-GB" sz="3200" dirty="0" err="1"/>
              <a:t>Terminologias</a:t>
            </a:r>
            <a:endParaRPr lang="en-GB" sz="3200" dirty="0"/>
          </a:p>
        </p:txBody>
      </p:sp>
      <p:sp>
        <p:nvSpPr>
          <p:cNvPr id="23554" name="Espaço Reservado para Número de Slide 3"/>
          <p:cNvSpPr>
            <a:spLocks noGrp="1"/>
          </p:cNvSpPr>
          <p:nvPr>
            <p:ph type="sldNum" sz="quarter" idx="4294967295"/>
          </p:nvPr>
        </p:nvSpPr>
        <p:spPr>
          <a:xfrm>
            <a:off x="259200" y="5608201"/>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438425E9-5E8D-4E00-A2A3-9E3CE4137C37}" type="slidenum">
              <a:rPr lang="pt-BR" altLang="pt-BR" sz="1530">
                <a:solidFill>
                  <a:srgbClr val="707070"/>
                </a:solidFill>
              </a:rPr>
              <a:pPr>
                <a:buClrTx/>
                <a:buSzTx/>
                <a:buFontTx/>
                <a:buNone/>
              </a:pPr>
              <a:t>10</a:t>
            </a:fld>
            <a:endParaRPr lang="pt-BR" altLang="pt-BR" sz="1530">
              <a:solidFill>
                <a:srgbClr val="707070"/>
              </a:solidFill>
            </a:endParaRPr>
          </a:p>
        </p:txBody>
      </p:sp>
      <p:pic>
        <p:nvPicPr>
          <p:cNvPr id="23556" name="Picture 3" descr="BeQIK_FR" hidden="1"/>
          <p:cNvPicPr>
            <a:picLocks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3558"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23560"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sp>
        <p:nvSpPr>
          <p:cNvPr id="18" name="Rectangle 9">
            <a:extLst>
              <a:ext uri="{FF2B5EF4-FFF2-40B4-BE49-F238E27FC236}">
                <a16:creationId xmlns:a16="http://schemas.microsoft.com/office/drawing/2014/main" id="{7E19AF65-5785-5243-89BE-B523A4DDE7AC}"/>
              </a:ext>
            </a:extLst>
          </p:cNvPr>
          <p:cNvSpPr txBox="1">
            <a:spLocks noChangeArrowheads="1"/>
          </p:cNvSpPr>
          <p:nvPr>
            <p:custDataLst>
              <p:tags r:id="rId5"/>
            </p:custDataLst>
          </p:nvPr>
        </p:nvSpPr>
        <p:spPr>
          <a:xfrm>
            <a:off x="259200" y="943311"/>
            <a:ext cx="10450513" cy="2141995"/>
          </a:xfrm>
          <a:prstGeom prst="rect">
            <a:avLst/>
          </a:prstGeom>
          <a:noFill/>
        </p:spPr>
        <p:txBody>
          <a:bodyPr vert="horz" lIns="0" tIns="65112"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sz="2000" dirty="0"/>
              <a:t>Terminologias de visualização</a:t>
            </a:r>
          </a:p>
        </p:txBody>
      </p:sp>
      <p:pic>
        <p:nvPicPr>
          <p:cNvPr id="6" name="Imagem 5">
            <a:extLst>
              <a:ext uri="{FF2B5EF4-FFF2-40B4-BE49-F238E27FC236}">
                <a16:creationId xmlns:a16="http://schemas.microsoft.com/office/drawing/2014/main" id="{0ED52CE4-4F7F-0F7F-97DD-DBBA17A0D742}"/>
              </a:ext>
            </a:extLst>
          </p:cNvPr>
          <p:cNvPicPr>
            <a:picLocks noChangeAspect="1"/>
          </p:cNvPicPr>
          <p:nvPr/>
        </p:nvPicPr>
        <p:blipFill>
          <a:blip r:embed="rId10"/>
          <a:stretch>
            <a:fillRect/>
          </a:stretch>
        </p:blipFill>
        <p:spPr>
          <a:xfrm>
            <a:off x="2982774" y="1521437"/>
            <a:ext cx="5004075" cy="1344707"/>
          </a:xfrm>
          <a:prstGeom prst="rect">
            <a:avLst/>
          </a:prstGeom>
        </p:spPr>
      </p:pic>
      <p:sp>
        <p:nvSpPr>
          <p:cNvPr id="21" name="Rectangle 9">
            <a:extLst>
              <a:ext uri="{FF2B5EF4-FFF2-40B4-BE49-F238E27FC236}">
                <a16:creationId xmlns:a16="http://schemas.microsoft.com/office/drawing/2014/main" id="{A62B906C-3DB6-7898-0522-4956AE5CA25D}"/>
              </a:ext>
            </a:extLst>
          </p:cNvPr>
          <p:cNvSpPr txBox="1">
            <a:spLocks noChangeArrowheads="1"/>
          </p:cNvSpPr>
          <p:nvPr>
            <p:custDataLst>
              <p:tags r:id="rId6"/>
            </p:custDataLst>
          </p:nvPr>
        </p:nvSpPr>
        <p:spPr>
          <a:xfrm>
            <a:off x="259200" y="2865707"/>
            <a:ext cx="10450513" cy="514910"/>
          </a:xfrm>
          <a:prstGeom prst="rect">
            <a:avLst/>
          </a:prstGeom>
          <a:noFill/>
        </p:spPr>
        <p:txBody>
          <a:bodyPr vert="horz" lIns="0" tIns="65112"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sz="2000" dirty="0"/>
              <a:t>Terminologias de conexão de dados</a:t>
            </a:r>
          </a:p>
        </p:txBody>
      </p:sp>
      <p:pic>
        <p:nvPicPr>
          <p:cNvPr id="8" name="Imagem 7">
            <a:extLst>
              <a:ext uri="{FF2B5EF4-FFF2-40B4-BE49-F238E27FC236}">
                <a16:creationId xmlns:a16="http://schemas.microsoft.com/office/drawing/2014/main" id="{FAC3B037-70D9-F17B-0223-6590BBD48EA9}"/>
              </a:ext>
            </a:extLst>
          </p:cNvPr>
          <p:cNvPicPr>
            <a:picLocks noChangeAspect="1"/>
          </p:cNvPicPr>
          <p:nvPr/>
        </p:nvPicPr>
        <p:blipFill>
          <a:blip r:embed="rId11"/>
          <a:stretch>
            <a:fillRect/>
          </a:stretch>
        </p:blipFill>
        <p:spPr>
          <a:xfrm>
            <a:off x="2982774" y="3615197"/>
            <a:ext cx="5004075" cy="1155650"/>
          </a:xfrm>
          <a:prstGeom prst="rect">
            <a:avLst/>
          </a:prstGeom>
        </p:spPr>
      </p:pic>
    </p:spTree>
    <p:custDataLst>
      <p:tags r:id="rId1"/>
    </p:custDataLst>
    <p:extLst>
      <p:ext uri="{BB962C8B-B14F-4D97-AF65-F5344CB8AC3E}">
        <p14:creationId xmlns:p14="http://schemas.microsoft.com/office/powerpoint/2010/main" val="271506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5"/>
          </p:nvPr>
        </p:nvSpPr>
        <p:spPr/>
        <p:txBody>
          <a:bodyPr/>
          <a:lstStyle/>
          <a:p>
            <a:r>
              <a:rPr lang="en-GB" sz="3200" dirty="0"/>
              <a:t>Dados de </a:t>
            </a:r>
            <a:r>
              <a:rPr lang="en-GB" sz="3200" dirty="0" err="1"/>
              <a:t>diversas</a:t>
            </a:r>
            <a:r>
              <a:rPr lang="en-GB" sz="3200" dirty="0"/>
              <a:t> </a:t>
            </a:r>
            <a:r>
              <a:rPr lang="en-GB" sz="3200" dirty="0" err="1"/>
              <a:t>fontes</a:t>
            </a:r>
            <a:endParaRPr lang="en-GB" sz="3200" dirty="0"/>
          </a:p>
        </p:txBody>
      </p:sp>
      <p:sp>
        <p:nvSpPr>
          <p:cNvPr id="25602" name="Espaço Reservado para Número de Slide 3"/>
          <p:cNvSpPr>
            <a:spLocks noGrp="1"/>
          </p:cNvSpPr>
          <p:nvPr>
            <p:ph type="sldNum" sz="quarter" idx="4294967295"/>
          </p:nvPr>
        </p:nvSpPr>
        <p:spPr>
          <a:xfrm>
            <a:off x="259200" y="5519547"/>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F3A7F385-5972-46AA-985C-2F5705536525}" type="slidenum">
              <a:rPr lang="pt-BR" altLang="pt-BR" sz="1530">
                <a:solidFill>
                  <a:srgbClr val="707070"/>
                </a:solidFill>
              </a:rPr>
              <a:pPr>
                <a:buClrTx/>
                <a:buSzTx/>
                <a:buFontTx/>
                <a:buNone/>
              </a:pPr>
              <a:t>11</a:t>
            </a:fld>
            <a:endParaRPr lang="pt-BR" altLang="pt-BR" sz="1530" dirty="0">
              <a:solidFill>
                <a:srgbClr val="707070"/>
              </a:solidFill>
            </a:endParaRPr>
          </a:p>
        </p:txBody>
      </p:sp>
      <p:pic>
        <p:nvPicPr>
          <p:cNvPr id="25604"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5606"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25608"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37720757-512B-5DDA-C544-E48C1AAAF24F}"/>
              </a:ext>
            </a:extLst>
          </p:cNvPr>
          <p:cNvPicPr>
            <a:picLocks noChangeAspect="1"/>
          </p:cNvPicPr>
          <p:nvPr/>
        </p:nvPicPr>
        <p:blipFill>
          <a:blip r:embed="rId8"/>
          <a:stretch>
            <a:fillRect/>
          </a:stretch>
        </p:blipFill>
        <p:spPr>
          <a:xfrm>
            <a:off x="1566122" y="1183342"/>
            <a:ext cx="3382396" cy="3323150"/>
          </a:xfrm>
          <a:prstGeom prst="rect">
            <a:avLst/>
          </a:prstGeom>
        </p:spPr>
      </p:pic>
      <p:sp>
        <p:nvSpPr>
          <p:cNvPr id="15" name="CaixaDeTexto 14">
            <a:extLst>
              <a:ext uri="{FF2B5EF4-FFF2-40B4-BE49-F238E27FC236}">
                <a16:creationId xmlns:a16="http://schemas.microsoft.com/office/drawing/2014/main" id="{EBB0C283-882C-618A-1C08-06A673F90B81}"/>
              </a:ext>
            </a:extLst>
          </p:cNvPr>
          <p:cNvSpPr txBox="1"/>
          <p:nvPr/>
        </p:nvSpPr>
        <p:spPr>
          <a:xfrm>
            <a:off x="5483225" y="1527248"/>
            <a:ext cx="5486400" cy="2585323"/>
          </a:xfrm>
          <a:prstGeom prst="rect">
            <a:avLst/>
          </a:prstGeom>
          <a:noFill/>
        </p:spPr>
        <p:txBody>
          <a:bodyPr wrap="square">
            <a:spAutoFit/>
          </a:bodyPr>
          <a:lstStyle/>
          <a:p>
            <a:r>
              <a:rPr lang="pt-BR" dirty="0"/>
              <a:t>Assim como o Tableau, o Power BI trabalha com conectores </a:t>
            </a:r>
            <a:r>
              <a:rPr lang="pt-BR" dirty="0" err="1"/>
              <a:t>pré</a:t>
            </a:r>
            <a:r>
              <a:rPr lang="pt-BR" dirty="0"/>
              <a:t> definidos para acessar as fontes de dados.</a:t>
            </a:r>
          </a:p>
          <a:p>
            <a:endParaRPr lang="pt-BR" dirty="0"/>
          </a:p>
          <a:p>
            <a:r>
              <a:rPr lang="pt-BR" dirty="0"/>
              <a:t>*Por não possuir um servidor dentro da rede local, as fontes de dados locais precisam ser mapeadas por um gateway se o relatório for publicado online. Entretanto, no Power BI Desktop a fonte de dados funcionará normalmente.</a:t>
            </a:r>
          </a:p>
        </p:txBody>
      </p:sp>
    </p:spTree>
    <p:custDataLst>
      <p:tags r:id="rId1"/>
    </p:custDataLst>
    <p:extLst>
      <p:ext uri="{BB962C8B-B14F-4D97-AF65-F5344CB8AC3E}">
        <p14:creationId xmlns:p14="http://schemas.microsoft.com/office/powerpoint/2010/main" val="231720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en-GB" sz="3200" dirty="0"/>
              <a:t>Dados de </a:t>
            </a:r>
            <a:r>
              <a:rPr lang="en-GB" sz="3200" dirty="0" err="1"/>
              <a:t>diversas</a:t>
            </a:r>
            <a:r>
              <a:rPr lang="en-GB" sz="3200" dirty="0"/>
              <a:t> </a:t>
            </a:r>
            <a:r>
              <a:rPr lang="en-GB" sz="3200" dirty="0" err="1"/>
              <a:t>fontes</a:t>
            </a:r>
            <a:endParaRPr lang="en-GB" sz="3200" dirty="0"/>
          </a:p>
        </p:txBody>
      </p:sp>
      <p:sp>
        <p:nvSpPr>
          <p:cNvPr id="27650" name="Espaço Reservado para Número de Slide 3"/>
          <p:cNvSpPr>
            <a:spLocks noGrp="1"/>
          </p:cNvSpPr>
          <p:nvPr>
            <p:ph type="sldNum" sz="quarter" idx="4294967295"/>
          </p:nvPr>
        </p:nvSpPr>
        <p:spPr>
          <a:xfrm>
            <a:off x="259200" y="5510764"/>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9CB6ACA0-04D1-4167-AD97-D987B90DE40C}" type="slidenum">
              <a:rPr lang="pt-BR" altLang="pt-BR" sz="1530">
                <a:solidFill>
                  <a:srgbClr val="707070"/>
                </a:solidFill>
              </a:rPr>
              <a:pPr>
                <a:buClrTx/>
                <a:buSzTx/>
                <a:buFontTx/>
                <a:buNone/>
              </a:pPr>
              <a:t>12</a:t>
            </a:fld>
            <a:endParaRPr lang="pt-BR" altLang="pt-BR" sz="1530">
              <a:solidFill>
                <a:srgbClr val="707070"/>
              </a:solidFill>
            </a:endParaRPr>
          </a:p>
        </p:txBody>
      </p:sp>
      <p:pic>
        <p:nvPicPr>
          <p:cNvPr id="27652"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7654"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27656"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C2275AD9-52BC-03E5-7EDE-1F4576159FA0}"/>
              </a:ext>
            </a:extLst>
          </p:cNvPr>
          <p:cNvPicPr>
            <a:picLocks noChangeAspect="1"/>
          </p:cNvPicPr>
          <p:nvPr/>
        </p:nvPicPr>
        <p:blipFill>
          <a:blip r:embed="rId8"/>
          <a:stretch>
            <a:fillRect/>
          </a:stretch>
        </p:blipFill>
        <p:spPr>
          <a:xfrm>
            <a:off x="852773" y="1261890"/>
            <a:ext cx="9263654" cy="3646831"/>
          </a:xfrm>
          <a:prstGeom prst="rect">
            <a:avLst/>
          </a:prstGeom>
        </p:spPr>
      </p:pic>
      <p:sp>
        <p:nvSpPr>
          <p:cNvPr id="28" name="CaixaDeTexto 27">
            <a:extLst>
              <a:ext uri="{FF2B5EF4-FFF2-40B4-BE49-F238E27FC236}">
                <a16:creationId xmlns:a16="http://schemas.microsoft.com/office/drawing/2014/main" id="{602C51A3-4570-79DD-BE02-A78171CC381C}"/>
              </a:ext>
            </a:extLst>
          </p:cNvPr>
          <p:cNvSpPr txBox="1"/>
          <p:nvPr/>
        </p:nvSpPr>
        <p:spPr>
          <a:xfrm>
            <a:off x="852773" y="892558"/>
            <a:ext cx="5486400" cy="369332"/>
          </a:xfrm>
          <a:prstGeom prst="rect">
            <a:avLst/>
          </a:prstGeom>
          <a:noFill/>
        </p:spPr>
        <p:txBody>
          <a:bodyPr wrap="square">
            <a:spAutoFit/>
          </a:bodyPr>
          <a:lstStyle/>
          <a:p>
            <a:r>
              <a:rPr lang="pt-BR" dirty="0"/>
              <a:t>Mais… -&gt; Arquivos</a:t>
            </a:r>
          </a:p>
        </p:txBody>
      </p:sp>
      <p:sp>
        <p:nvSpPr>
          <p:cNvPr id="30" name="CaixaDeTexto 29">
            <a:extLst>
              <a:ext uri="{FF2B5EF4-FFF2-40B4-BE49-F238E27FC236}">
                <a16:creationId xmlns:a16="http://schemas.microsoft.com/office/drawing/2014/main" id="{88B3019E-2FB0-A08E-F974-3F74B3E445E6}"/>
              </a:ext>
            </a:extLst>
          </p:cNvPr>
          <p:cNvSpPr txBox="1"/>
          <p:nvPr/>
        </p:nvSpPr>
        <p:spPr>
          <a:xfrm>
            <a:off x="3595973" y="892558"/>
            <a:ext cx="5486400" cy="369332"/>
          </a:xfrm>
          <a:prstGeom prst="rect">
            <a:avLst/>
          </a:prstGeom>
          <a:noFill/>
        </p:spPr>
        <p:txBody>
          <a:bodyPr wrap="square">
            <a:spAutoFit/>
          </a:bodyPr>
          <a:lstStyle/>
          <a:p>
            <a:r>
              <a:rPr lang="pt-BR" dirty="0"/>
              <a:t>Mais… -&gt; Banco de dados</a:t>
            </a:r>
          </a:p>
        </p:txBody>
      </p:sp>
    </p:spTree>
    <p:custDataLst>
      <p:tags r:id="rId1"/>
    </p:custDataLst>
    <p:extLst>
      <p:ext uri="{BB962C8B-B14F-4D97-AF65-F5344CB8AC3E}">
        <p14:creationId xmlns:p14="http://schemas.microsoft.com/office/powerpoint/2010/main" val="265361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en-GB" sz="3200" dirty="0" err="1"/>
              <a:t>Relacionamentos</a:t>
            </a:r>
            <a:endParaRPr lang="en-GB" sz="3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13" name="Imagem 12">
            <a:extLst>
              <a:ext uri="{FF2B5EF4-FFF2-40B4-BE49-F238E27FC236}">
                <a16:creationId xmlns:a16="http://schemas.microsoft.com/office/drawing/2014/main" id="{E448C611-0AEF-2F5E-4FA7-8DFC00BCBB36}"/>
              </a:ext>
            </a:extLst>
          </p:cNvPr>
          <p:cNvPicPr>
            <a:picLocks noChangeAspect="1"/>
          </p:cNvPicPr>
          <p:nvPr/>
        </p:nvPicPr>
        <p:blipFill>
          <a:blip r:embed="rId8"/>
          <a:stretch>
            <a:fillRect/>
          </a:stretch>
        </p:blipFill>
        <p:spPr>
          <a:xfrm>
            <a:off x="1031255" y="851054"/>
            <a:ext cx="4704825" cy="4127354"/>
          </a:xfrm>
          <a:prstGeom prst="rect">
            <a:avLst/>
          </a:prstGeom>
        </p:spPr>
      </p:pic>
      <p:sp>
        <p:nvSpPr>
          <p:cNvPr id="26" name="CaixaDeTexto 25">
            <a:extLst>
              <a:ext uri="{FF2B5EF4-FFF2-40B4-BE49-F238E27FC236}">
                <a16:creationId xmlns:a16="http://schemas.microsoft.com/office/drawing/2014/main" id="{CAC94833-ECAE-98EA-523A-946A01BDFAE7}"/>
              </a:ext>
            </a:extLst>
          </p:cNvPr>
          <p:cNvSpPr txBox="1"/>
          <p:nvPr/>
        </p:nvSpPr>
        <p:spPr>
          <a:xfrm>
            <a:off x="5885970" y="2320208"/>
            <a:ext cx="4525896" cy="957285"/>
          </a:xfrm>
          <a:prstGeom prst="rect">
            <a:avLst/>
          </a:prstGeom>
          <a:noFill/>
        </p:spPr>
        <p:txBody>
          <a:bodyPr wrap="square">
            <a:spAutoFit/>
          </a:bodyPr>
          <a:lstStyle/>
          <a:p>
            <a:r>
              <a:rPr lang="pt-BR" dirty="0"/>
              <a:t>Campos de relacionamento permitem criar relações que fazem com que uma análise retorne o dado entre várias tabelas.</a:t>
            </a:r>
          </a:p>
        </p:txBody>
      </p:sp>
    </p:spTree>
    <p:custDataLst>
      <p:tags r:id="rId1"/>
    </p:custDataLst>
    <p:extLst>
      <p:ext uri="{BB962C8B-B14F-4D97-AF65-F5344CB8AC3E}">
        <p14:creationId xmlns:p14="http://schemas.microsoft.com/office/powerpoint/2010/main" val="83447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en-GB" sz="3200" dirty="0" err="1"/>
              <a:t>Criando</a:t>
            </a:r>
            <a:r>
              <a:rPr lang="en-GB" sz="3200" dirty="0"/>
              <a:t> um visual</a:t>
            </a:r>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C065B3D1-66C7-F91E-2E8B-1D74790235B5}"/>
              </a:ext>
            </a:extLst>
          </p:cNvPr>
          <p:cNvSpPr txBox="1"/>
          <p:nvPr/>
        </p:nvSpPr>
        <p:spPr>
          <a:xfrm>
            <a:off x="1175658" y="1321284"/>
            <a:ext cx="1306285" cy="369332"/>
          </a:xfrm>
          <a:prstGeom prst="rect">
            <a:avLst/>
          </a:prstGeom>
          <a:noFill/>
        </p:spPr>
        <p:txBody>
          <a:bodyPr wrap="square">
            <a:spAutoFit/>
          </a:bodyPr>
          <a:lstStyle/>
          <a:p>
            <a:r>
              <a:rPr lang="pt-BR" dirty="0"/>
              <a:t>No Tableau</a:t>
            </a:r>
          </a:p>
        </p:txBody>
      </p:sp>
      <p:pic>
        <p:nvPicPr>
          <p:cNvPr id="3" name="Imagem 2">
            <a:extLst>
              <a:ext uri="{FF2B5EF4-FFF2-40B4-BE49-F238E27FC236}">
                <a16:creationId xmlns:a16="http://schemas.microsoft.com/office/drawing/2014/main" id="{349943C7-681A-7A8C-1DF4-938DB9986695}"/>
              </a:ext>
            </a:extLst>
          </p:cNvPr>
          <p:cNvPicPr>
            <a:picLocks noChangeAspect="1"/>
          </p:cNvPicPr>
          <p:nvPr/>
        </p:nvPicPr>
        <p:blipFill>
          <a:blip r:embed="rId8"/>
          <a:stretch>
            <a:fillRect/>
          </a:stretch>
        </p:blipFill>
        <p:spPr>
          <a:xfrm>
            <a:off x="2547632" y="1191377"/>
            <a:ext cx="7246335" cy="3787857"/>
          </a:xfrm>
          <a:prstGeom prst="rect">
            <a:avLst/>
          </a:prstGeom>
        </p:spPr>
      </p:pic>
    </p:spTree>
    <p:custDataLst>
      <p:tags r:id="rId1"/>
    </p:custDataLst>
    <p:extLst>
      <p:ext uri="{BB962C8B-B14F-4D97-AF65-F5344CB8AC3E}">
        <p14:creationId xmlns:p14="http://schemas.microsoft.com/office/powerpoint/2010/main" val="15096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15</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Criando</a:t>
            </a:r>
            <a:r>
              <a:rPr lang="en-GB" sz="3200" dirty="0"/>
              <a:t> um visual</a:t>
            </a:r>
          </a:p>
        </p:txBody>
      </p:sp>
      <p:sp>
        <p:nvSpPr>
          <p:cNvPr id="14" name="CaixaDeTexto 13">
            <a:extLst>
              <a:ext uri="{FF2B5EF4-FFF2-40B4-BE49-F238E27FC236}">
                <a16:creationId xmlns:a16="http://schemas.microsoft.com/office/drawing/2014/main" id="{684E71A6-68A3-8761-8F49-DA49774F2EA5}"/>
              </a:ext>
            </a:extLst>
          </p:cNvPr>
          <p:cNvSpPr txBox="1"/>
          <p:nvPr/>
        </p:nvSpPr>
        <p:spPr>
          <a:xfrm>
            <a:off x="554990" y="857051"/>
            <a:ext cx="1539407" cy="369332"/>
          </a:xfrm>
          <a:prstGeom prst="rect">
            <a:avLst/>
          </a:prstGeom>
          <a:noFill/>
        </p:spPr>
        <p:txBody>
          <a:bodyPr wrap="square">
            <a:spAutoFit/>
          </a:bodyPr>
          <a:lstStyle/>
          <a:p>
            <a:r>
              <a:rPr lang="pt-BR" dirty="0"/>
              <a:t>No Power BI</a:t>
            </a:r>
          </a:p>
        </p:txBody>
      </p:sp>
      <p:pic>
        <p:nvPicPr>
          <p:cNvPr id="5" name="Imagem 4">
            <a:extLst>
              <a:ext uri="{FF2B5EF4-FFF2-40B4-BE49-F238E27FC236}">
                <a16:creationId xmlns:a16="http://schemas.microsoft.com/office/drawing/2014/main" id="{6F26EC1E-90BA-F0F4-5EBD-5D8676A0CA88}"/>
              </a:ext>
            </a:extLst>
          </p:cNvPr>
          <p:cNvPicPr>
            <a:picLocks noChangeAspect="1"/>
          </p:cNvPicPr>
          <p:nvPr/>
        </p:nvPicPr>
        <p:blipFill>
          <a:blip r:embed="rId8"/>
          <a:stretch>
            <a:fillRect/>
          </a:stretch>
        </p:blipFill>
        <p:spPr>
          <a:xfrm>
            <a:off x="1048043" y="1435434"/>
            <a:ext cx="4613177" cy="3268578"/>
          </a:xfrm>
          <a:prstGeom prst="rect">
            <a:avLst/>
          </a:prstGeom>
        </p:spPr>
      </p:pic>
      <p:pic>
        <p:nvPicPr>
          <p:cNvPr id="7" name="Imagem 6">
            <a:extLst>
              <a:ext uri="{FF2B5EF4-FFF2-40B4-BE49-F238E27FC236}">
                <a16:creationId xmlns:a16="http://schemas.microsoft.com/office/drawing/2014/main" id="{2C038B7F-CC44-775C-BB6A-8539E844EA0F}"/>
              </a:ext>
            </a:extLst>
          </p:cNvPr>
          <p:cNvPicPr>
            <a:picLocks noChangeAspect="1"/>
          </p:cNvPicPr>
          <p:nvPr/>
        </p:nvPicPr>
        <p:blipFill>
          <a:blip r:embed="rId9"/>
          <a:stretch>
            <a:fillRect/>
          </a:stretch>
        </p:blipFill>
        <p:spPr>
          <a:xfrm>
            <a:off x="6074064" y="1435434"/>
            <a:ext cx="4194359" cy="1789543"/>
          </a:xfrm>
          <a:prstGeom prst="rect">
            <a:avLst/>
          </a:prstGeom>
        </p:spPr>
      </p:pic>
      <p:pic>
        <p:nvPicPr>
          <p:cNvPr id="18" name="Imagem 17">
            <a:extLst>
              <a:ext uri="{FF2B5EF4-FFF2-40B4-BE49-F238E27FC236}">
                <a16:creationId xmlns:a16="http://schemas.microsoft.com/office/drawing/2014/main" id="{F3E6B98B-EEAA-7D4E-1C1F-2467D3064367}"/>
              </a:ext>
            </a:extLst>
          </p:cNvPr>
          <p:cNvPicPr>
            <a:picLocks noChangeAspect="1"/>
          </p:cNvPicPr>
          <p:nvPr/>
        </p:nvPicPr>
        <p:blipFill>
          <a:blip r:embed="rId8"/>
          <a:stretch>
            <a:fillRect/>
          </a:stretch>
        </p:blipFill>
        <p:spPr>
          <a:xfrm>
            <a:off x="701202" y="1435433"/>
            <a:ext cx="4938917" cy="3499375"/>
          </a:xfrm>
          <a:prstGeom prst="rect">
            <a:avLst/>
          </a:prstGeom>
        </p:spPr>
      </p:pic>
      <p:pic>
        <p:nvPicPr>
          <p:cNvPr id="19" name="Imagem 18">
            <a:extLst>
              <a:ext uri="{FF2B5EF4-FFF2-40B4-BE49-F238E27FC236}">
                <a16:creationId xmlns:a16="http://schemas.microsoft.com/office/drawing/2014/main" id="{433EBF32-44F9-E622-1064-4CBC8952FE5B}"/>
              </a:ext>
            </a:extLst>
          </p:cNvPr>
          <p:cNvPicPr>
            <a:picLocks noChangeAspect="1"/>
          </p:cNvPicPr>
          <p:nvPr/>
        </p:nvPicPr>
        <p:blipFill>
          <a:blip r:embed="rId9"/>
          <a:stretch>
            <a:fillRect/>
          </a:stretch>
        </p:blipFill>
        <p:spPr>
          <a:xfrm>
            <a:off x="5756797" y="1435434"/>
            <a:ext cx="4490526" cy="1915904"/>
          </a:xfrm>
          <a:prstGeom prst="rect">
            <a:avLst/>
          </a:prstGeom>
        </p:spPr>
      </p:pic>
    </p:spTree>
    <p:custDataLst>
      <p:tags r:id="rId1"/>
    </p:custDataLst>
    <p:extLst>
      <p:ext uri="{BB962C8B-B14F-4D97-AF65-F5344CB8AC3E}">
        <p14:creationId xmlns:p14="http://schemas.microsoft.com/office/powerpoint/2010/main" val="300442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Cálculos no Power BI</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16</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95E26EC1-E5A1-F0FF-C71E-4761F987196A}"/>
              </a:ext>
            </a:extLst>
          </p:cNvPr>
          <p:cNvSpPr txBox="1"/>
          <p:nvPr/>
        </p:nvSpPr>
        <p:spPr>
          <a:xfrm>
            <a:off x="266700" y="892250"/>
            <a:ext cx="10613882" cy="1477328"/>
          </a:xfrm>
          <a:prstGeom prst="rect">
            <a:avLst/>
          </a:prstGeom>
          <a:noFill/>
        </p:spPr>
        <p:txBody>
          <a:bodyPr wrap="square">
            <a:spAutoFit/>
          </a:bodyPr>
          <a:lstStyle/>
          <a:p>
            <a:r>
              <a:rPr lang="pt-BR" dirty="0"/>
              <a:t>Existem duas principais linguagens no Power BI: M e DAX. Ambas linguagens filtram, gerenciam e visualizam os dados. </a:t>
            </a:r>
          </a:p>
          <a:p>
            <a:r>
              <a:rPr lang="pt-BR" dirty="0"/>
              <a:t>O DAX define os cálculos e grava as funções que criam medidas, colunas calculadas e tabelas calculadas. </a:t>
            </a:r>
          </a:p>
          <a:p>
            <a:r>
              <a:rPr lang="pt-BR" dirty="0"/>
              <a:t>M é uma linguagem de fórmula de consulta que prepara dados no Editor de Consultas do Power BI antes que ele seja carregado no modelo de Power BI.</a:t>
            </a:r>
          </a:p>
        </p:txBody>
      </p:sp>
      <p:pic>
        <p:nvPicPr>
          <p:cNvPr id="4" name="Imagem 3">
            <a:extLst>
              <a:ext uri="{FF2B5EF4-FFF2-40B4-BE49-F238E27FC236}">
                <a16:creationId xmlns:a16="http://schemas.microsoft.com/office/drawing/2014/main" id="{CFA42397-7CB5-D76F-98F2-BC1F40553913}"/>
              </a:ext>
            </a:extLst>
          </p:cNvPr>
          <p:cNvPicPr>
            <a:picLocks noChangeAspect="1"/>
          </p:cNvPicPr>
          <p:nvPr/>
        </p:nvPicPr>
        <p:blipFill>
          <a:blip r:embed="rId8"/>
          <a:stretch>
            <a:fillRect/>
          </a:stretch>
        </p:blipFill>
        <p:spPr>
          <a:xfrm>
            <a:off x="2836314" y="2767892"/>
            <a:ext cx="5296996" cy="2066285"/>
          </a:xfrm>
          <a:prstGeom prst="rect">
            <a:avLst/>
          </a:prstGeom>
        </p:spPr>
      </p:pic>
    </p:spTree>
    <p:custDataLst>
      <p:tags r:id="rId1"/>
    </p:custDataLst>
    <p:extLst>
      <p:ext uri="{BB962C8B-B14F-4D97-AF65-F5344CB8AC3E}">
        <p14:creationId xmlns:p14="http://schemas.microsoft.com/office/powerpoint/2010/main" val="31561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Noções básicas – medidas/colunas calculadas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9A4648F6-50DF-F4DE-9188-F49955A71EEB}"/>
              </a:ext>
            </a:extLst>
          </p:cNvPr>
          <p:cNvPicPr>
            <a:picLocks noChangeAspect="1"/>
          </p:cNvPicPr>
          <p:nvPr/>
        </p:nvPicPr>
        <p:blipFill>
          <a:blip r:embed="rId8"/>
          <a:stretch>
            <a:fillRect/>
          </a:stretch>
        </p:blipFill>
        <p:spPr>
          <a:xfrm>
            <a:off x="1332880" y="1384578"/>
            <a:ext cx="8479584" cy="2707619"/>
          </a:xfrm>
          <a:prstGeom prst="rect">
            <a:avLst/>
          </a:prstGeom>
        </p:spPr>
      </p:pic>
    </p:spTree>
    <p:custDataLst>
      <p:tags r:id="rId1"/>
    </p:custDataLst>
    <p:extLst>
      <p:ext uri="{BB962C8B-B14F-4D97-AF65-F5344CB8AC3E}">
        <p14:creationId xmlns:p14="http://schemas.microsoft.com/office/powerpoint/2010/main" val="209803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Performance </a:t>
            </a:r>
            <a:r>
              <a:rPr lang="pt-BR" sz="3200" dirty="0" err="1"/>
              <a:t>Analyzer</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18</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18ADF3D4-E4D3-92F6-892A-D48DCBB04E49}"/>
              </a:ext>
            </a:extLst>
          </p:cNvPr>
          <p:cNvSpPr txBox="1"/>
          <p:nvPr/>
        </p:nvSpPr>
        <p:spPr>
          <a:xfrm>
            <a:off x="554990" y="2108883"/>
            <a:ext cx="3997465" cy="923330"/>
          </a:xfrm>
          <a:prstGeom prst="rect">
            <a:avLst/>
          </a:prstGeom>
          <a:noFill/>
        </p:spPr>
        <p:txBody>
          <a:bodyPr wrap="square">
            <a:spAutoFit/>
          </a:bodyPr>
          <a:lstStyle/>
          <a:p>
            <a:r>
              <a:rPr lang="pt-BR" dirty="0"/>
              <a:t>Monitora e registra logs de desempenho de cada um dos elementos no relatório quando os usuários interagem com eles.</a:t>
            </a:r>
          </a:p>
        </p:txBody>
      </p:sp>
      <p:pic>
        <p:nvPicPr>
          <p:cNvPr id="4" name="Imagem 3">
            <a:extLst>
              <a:ext uri="{FF2B5EF4-FFF2-40B4-BE49-F238E27FC236}">
                <a16:creationId xmlns:a16="http://schemas.microsoft.com/office/drawing/2014/main" id="{2C609BAF-222E-2B17-FCF8-2F937A8BA003}"/>
              </a:ext>
            </a:extLst>
          </p:cNvPr>
          <p:cNvPicPr>
            <a:picLocks noChangeAspect="1"/>
          </p:cNvPicPr>
          <p:nvPr/>
        </p:nvPicPr>
        <p:blipFill>
          <a:blip r:embed="rId8"/>
          <a:stretch>
            <a:fillRect/>
          </a:stretch>
        </p:blipFill>
        <p:spPr>
          <a:xfrm>
            <a:off x="5606637" y="907410"/>
            <a:ext cx="3480718" cy="4169547"/>
          </a:xfrm>
          <a:prstGeom prst="rect">
            <a:avLst/>
          </a:prstGeom>
        </p:spPr>
      </p:pic>
    </p:spTree>
    <p:custDataLst>
      <p:tags r:id="rId1"/>
    </p:custDataLst>
    <p:extLst>
      <p:ext uri="{BB962C8B-B14F-4D97-AF65-F5344CB8AC3E}">
        <p14:creationId xmlns:p14="http://schemas.microsoft.com/office/powerpoint/2010/main" val="27088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Power BI Online</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19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1108A218-D59C-FEEC-07AC-2FE624211563}"/>
              </a:ext>
            </a:extLst>
          </p:cNvPr>
          <p:cNvPicPr>
            <a:picLocks noChangeAspect="1"/>
          </p:cNvPicPr>
          <p:nvPr/>
        </p:nvPicPr>
        <p:blipFill>
          <a:blip r:embed="rId8"/>
          <a:stretch>
            <a:fillRect/>
          </a:stretch>
        </p:blipFill>
        <p:spPr>
          <a:xfrm>
            <a:off x="2039118" y="1031938"/>
            <a:ext cx="6890964" cy="4106736"/>
          </a:xfrm>
          <a:prstGeom prst="rect">
            <a:avLst/>
          </a:prstGeom>
        </p:spPr>
      </p:pic>
    </p:spTree>
    <p:custDataLst>
      <p:tags r:id="rId1"/>
    </p:custDataLst>
    <p:extLst>
      <p:ext uri="{BB962C8B-B14F-4D97-AF65-F5344CB8AC3E}">
        <p14:creationId xmlns:p14="http://schemas.microsoft.com/office/powerpoint/2010/main" val="122499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87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202302" y="1416106"/>
            <a:ext cx="11163834" cy="3152081"/>
          </a:xfrm>
          <a:prstGeom prst="rect">
            <a:avLst/>
          </a:prstGeom>
          <a:noFill/>
        </p:spPr>
        <p:txBody>
          <a:bodyPr wrap="square">
            <a:spAutoFit/>
          </a:bodyPr>
          <a:lstStyle/>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CONECTANDO</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DADOS</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AO POWER BI</a:t>
            </a:r>
          </a:p>
        </p:txBody>
      </p:sp>
    </p:spTree>
    <p:extLst>
      <p:ext uri="{BB962C8B-B14F-4D97-AF65-F5344CB8AC3E}">
        <p14:creationId xmlns:p14="http://schemas.microsoft.com/office/powerpoint/2010/main" val="270630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600" dirty="0"/>
              <a:t>Obtenção de Dados e Conexões</a:t>
            </a:r>
            <a:endParaRPr lang="en-GB" sz="48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21</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4" name="Retângulo 3">
            <a:extLst>
              <a:ext uri="{FF2B5EF4-FFF2-40B4-BE49-F238E27FC236}">
                <a16:creationId xmlns:a16="http://schemas.microsoft.com/office/drawing/2014/main" id="{1AF4BBBA-D318-F5CB-3042-A7C82B2C753B}"/>
              </a:ext>
            </a:extLst>
          </p:cNvPr>
          <p:cNvSpPr/>
          <p:nvPr/>
        </p:nvSpPr>
        <p:spPr>
          <a:xfrm>
            <a:off x="2136297" y="4588184"/>
            <a:ext cx="833480" cy="671639"/>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 name="Imagem 5">
            <a:extLst>
              <a:ext uri="{FF2B5EF4-FFF2-40B4-BE49-F238E27FC236}">
                <a16:creationId xmlns:a16="http://schemas.microsoft.com/office/drawing/2014/main" id="{78569605-F83F-4B9D-90B7-969034D92261}"/>
              </a:ext>
            </a:extLst>
          </p:cNvPr>
          <p:cNvPicPr>
            <a:picLocks noChangeAspect="1"/>
          </p:cNvPicPr>
          <p:nvPr/>
        </p:nvPicPr>
        <p:blipFill>
          <a:blip r:embed="rId8"/>
          <a:stretch>
            <a:fillRect/>
          </a:stretch>
        </p:blipFill>
        <p:spPr>
          <a:xfrm>
            <a:off x="327788" y="910790"/>
            <a:ext cx="5097401" cy="4337760"/>
          </a:xfrm>
          <a:prstGeom prst="rect">
            <a:avLst/>
          </a:prstGeom>
        </p:spPr>
      </p:pic>
      <p:sp>
        <p:nvSpPr>
          <p:cNvPr id="13" name="CaixaDeTexto 12">
            <a:extLst>
              <a:ext uri="{FF2B5EF4-FFF2-40B4-BE49-F238E27FC236}">
                <a16:creationId xmlns:a16="http://schemas.microsoft.com/office/drawing/2014/main" id="{671339C7-28C2-C037-8BFC-BD45C18AA3E6}"/>
              </a:ext>
            </a:extLst>
          </p:cNvPr>
          <p:cNvSpPr txBox="1"/>
          <p:nvPr/>
        </p:nvSpPr>
        <p:spPr>
          <a:xfrm>
            <a:off x="5544437" y="1260759"/>
            <a:ext cx="5494492" cy="3139321"/>
          </a:xfrm>
          <a:prstGeom prst="rect">
            <a:avLst/>
          </a:prstGeom>
          <a:noFill/>
        </p:spPr>
        <p:txBody>
          <a:bodyPr wrap="square">
            <a:spAutoFit/>
          </a:bodyPr>
          <a:lstStyle/>
          <a:p>
            <a:r>
              <a:rPr lang="pt-BR" sz="1600" dirty="0"/>
              <a:t>Conjunto de dados: </a:t>
            </a:r>
          </a:p>
          <a:p>
            <a:r>
              <a:rPr lang="pt-BR" sz="1600" dirty="0"/>
              <a:t>Dados que alimentam um relatório de Power BI e contém configuração das fontes, tabelas, os dados, relação entre tabelas e </a:t>
            </a:r>
            <a:r>
              <a:rPr lang="pt-BR" sz="1600" dirty="0" err="1"/>
              <a:t>calculos</a:t>
            </a:r>
            <a:r>
              <a:rPr lang="pt-BR" sz="1600" dirty="0"/>
              <a:t> de DAX (Data </a:t>
            </a:r>
            <a:r>
              <a:rPr lang="pt-BR" sz="1600" dirty="0" err="1"/>
              <a:t>Analysis</a:t>
            </a:r>
            <a:r>
              <a:rPr lang="pt-BR" sz="1600" dirty="0"/>
              <a:t> </a:t>
            </a:r>
            <a:r>
              <a:rPr lang="pt-BR" sz="1600" dirty="0" err="1"/>
              <a:t>Expressions</a:t>
            </a:r>
            <a:r>
              <a:rPr lang="pt-BR" sz="1600" dirty="0"/>
              <a:t>)</a:t>
            </a:r>
          </a:p>
          <a:p>
            <a:endParaRPr lang="pt-BR" sz="1600" dirty="0"/>
          </a:p>
          <a:p>
            <a:r>
              <a:rPr lang="pt-BR" sz="1600" dirty="0"/>
              <a:t> “É um sinônimo das extrações de dados do Tableau que são publicadas no Tableau Server/ Tableau Online”</a:t>
            </a:r>
          </a:p>
          <a:p>
            <a:endParaRPr lang="pt-BR" sz="1600" dirty="0"/>
          </a:p>
          <a:p>
            <a:r>
              <a:rPr lang="pt-BR" sz="1600" dirty="0"/>
              <a:t> Modos de conjunto de dados: </a:t>
            </a:r>
          </a:p>
          <a:p>
            <a:r>
              <a:rPr lang="pt-BR" sz="1600" dirty="0"/>
              <a:t>-Modo importação (extração) </a:t>
            </a:r>
          </a:p>
          <a:p>
            <a:r>
              <a:rPr lang="pt-BR" sz="1600" dirty="0"/>
              <a:t>-Modo </a:t>
            </a:r>
            <a:r>
              <a:rPr lang="pt-BR" sz="1600" dirty="0" err="1"/>
              <a:t>DirectQuery</a:t>
            </a:r>
            <a:r>
              <a:rPr lang="pt-BR" sz="1600" dirty="0"/>
              <a:t> (conexão dinâmica)</a:t>
            </a:r>
          </a:p>
          <a:p>
            <a:r>
              <a:rPr lang="pt-BR" sz="1600" dirty="0"/>
              <a:t> -Modo Composto</a:t>
            </a:r>
          </a:p>
        </p:txBody>
      </p:sp>
    </p:spTree>
    <p:custDataLst>
      <p:tags r:id="rId1"/>
    </p:custDataLst>
    <p:extLst>
      <p:ext uri="{BB962C8B-B14F-4D97-AF65-F5344CB8AC3E}">
        <p14:creationId xmlns:p14="http://schemas.microsoft.com/office/powerpoint/2010/main" val="216655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22</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266700" y="1049369"/>
            <a:ext cx="5486400" cy="400110"/>
          </a:xfrm>
          <a:prstGeom prst="rect">
            <a:avLst/>
          </a:prstGeom>
          <a:noFill/>
        </p:spPr>
        <p:txBody>
          <a:bodyPr wrap="square">
            <a:spAutoFit/>
          </a:bodyPr>
          <a:lstStyle/>
          <a:p>
            <a:r>
              <a:rPr lang="pt-BR" sz="2000" dirty="0"/>
              <a:t>A etapa de preparação:</a:t>
            </a:r>
          </a:p>
        </p:txBody>
      </p:sp>
      <p:pic>
        <p:nvPicPr>
          <p:cNvPr id="4" name="Imagem 3">
            <a:extLst>
              <a:ext uri="{FF2B5EF4-FFF2-40B4-BE49-F238E27FC236}">
                <a16:creationId xmlns:a16="http://schemas.microsoft.com/office/drawing/2014/main" id="{27CBEBA1-7883-1D07-8048-42799E2800E0}"/>
              </a:ext>
            </a:extLst>
          </p:cNvPr>
          <p:cNvPicPr>
            <a:picLocks noChangeAspect="1"/>
          </p:cNvPicPr>
          <p:nvPr/>
        </p:nvPicPr>
        <p:blipFill>
          <a:blip r:embed="rId8"/>
          <a:stretch>
            <a:fillRect/>
          </a:stretch>
        </p:blipFill>
        <p:spPr>
          <a:xfrm>
            <a:off x="1179138" y="1766387"/>
            <a:ext cx="8608173" cy="2583075"/>
          </a:xfrm>
          <a:prstGeom prst="rect">
            <a:avLst/>
          </a:prstGeom>
        </p:spPr>
      </p:pic>
    </p:spTree>
    <p:custDataLst>
      <p:tags r:id="rId1"/>
    </p:custDataLst>
    <p:extLst>
      <p:ext uri="{BB962C8B-B14F-4D97-AF65-F5344CB8AC3E}">
        <p14:creationId xmlns:p14="http://schemas.microsoft.com/office/powerpoint/2010/main" val="1214474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554990" y="3044452"/>
            <a:ext cx="8686114" cy="1938992"/>
          </a:xfrm>
          <a:prstGeom prst="rect">
            <a:avLst/>
          </a:prstGeom>
          <a:noFill/>
        </p:spPr>
        <p:txBody>
          <a:bodyPr wrap="square">
            <a:spAutoFit/>
          </a:bodyPr>
          <a:lstStyle/>
          <a:p>
            <a:r>
              <a:rPr lang="pt-BR" sz="2000" dirty="0"/>
              <a:t>Passos:</a:t>
            </a:r>
          </a:p>
          <a:p>
            <a:endParaRPr lang="pt-BR" sz="2000" dirty="0"/>
          </a:p>
          <a:p>
            <a:pPr marL="457200" indent="-457200">
              <a:buAutoNum type="arabicPeriod"/>
            </a:pPr>
            <a:r>
              <a:rPr lang="pt-BR" sz="2000" dirty="0"/>
              <a:t>Mudar o formato da coluna data e padronizar os valores;</a:t>
            </a:r>
          </a:p>
          <a:p>
            <a:pPr marL="457200" indent="-457200">
              <a:buAutoNum type="arabicPeriod"/>
            </a:pPr>
            <a:r>
              <a:rPr lang="pt-BR" sz="2000" dirty="0"/>
              <a:t>Padronizar os </a:t>
            </a:r>
            <a:r>
              <a:rPr lang="pt-BR" sz="2000" dirty="0" err="1"/>
              <a:t>numeros</a:t>
            </a:r>
            <a:r>
              <a:rPr lang="pt-BR" sz="2000" dirty="0"/>
              <a:t> da coluna valor (Remover “k”, “R$ ” e pontuação)</a:t>
            </a:r>
          </a:p>
          <a:p>
            <a:pPr marL="457200" indent="-457200">
              <a:buAutoNum type="arabicPeriod"/>
            </a:pPr>
            <a:r>
              <a:rPr lang="pt-BR" sz="2000" dirty="0"/>
              <a:t>Remover a coluna “Mês”</a:t>
            </a:r>
          </a:p>
          <a:p>
            <a:pPr marL="457200" indent="-457200">
              <a:buAutoNum type="arabicPeriod"/>
            </a:pPr>
            <a:r>
              <a:rPr lang="pt-BR" sz="2000" dirty="0"/>
              <a:t>Remover linha do item 3 que possui os dados em branco</a:t>
            </a:r>
          </a:p>
        </p:txBody>
      </p:sp>
      <p:pic>
        <p:nvPicPr>
          <p:cNvPr id="3" name="Imagem 2">
            <a:extLst>
              <a:ext uri="{FF2B5EF4-FFF2-40B4-BE49-F238E27FC236}">
                <a16:creationId xmlns:a16="http://schemas.microsoft.com/office/drawing/2014/main" id="{86094EC8-FD75-21F5-DB90-60056675989D}"/>
              </a:ext>
            </a:extLst>
          </p:cNvPr>
          <p:cNvPicPr>
            <a:picLocks noChangeAspect="1"/>
          </p:cNvPicPr>
          <p:nvPr/>
        </p:nvPicPr>
        <p:blipFill>
          <a:blip r:embed="rId8"/>
          <a:stretch>
            <a:fillRect/>
          </a:stretch>
        </p:blipFill>
        <p:spPr>
          <a:xfrm>
            <a:off x="-213" y="923651"/>
            <a:ext cx="10969625" cy="2002455"/>
          </a:xfrm>
          <a:prstGeom prst="rect">
            <a:avLst/>
          </a:prstGeom>
        </p:spPr>
      </p:pic>
    </p:spTree>
    <p:custDataLst>
      <p:tags r:id="rId1"/>
    </p:custDataLst>
    <p:extLst>
      <p:ext uri="{BB962C8B-B14F-4D97-AF65-F5344CB8AC3E}">
        <p14:creationId xmlns:p14="http://schemas.microsoft.com/office/powerpoint/2010/main" val="386479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4" name="Imagem 3">
            <a:extLst>
              <a:ext uri="{FF2B5EF4-FFF2-40B4-BE49-F238E27FC236}">
                <a16:creationId xmlns:a16="http://schemas.microsoft.com/office/drawing/2014/main" id="{2E3CB95F-E7F7-8461-F32C-B6EA167B5A9E}"/>
              </a:ext>
            </a:extLst>
          </p:cNvPr>
          <p:cNvPicPr>
            <a:picLocks noChangeAspect="1"/>
          </p:cNvPicPr>
          <p:nvPr/>
        </p:nvPicPr>
        <p:blipFill>
          <a:blip r:embed="rId8"/>
          <a:stretch>
            <a:fillRect/>
          </a:stretch>
        </p:blipFill>
        <p:spPr>
          <a:xfrm>
            <a:off x="259200" y="1116700"/>
            <a:ext cx="6556452" cy="3600037"/>
          </a:xfrm>
          <a:prstGeom prst="rect">
            <a:avLst/>
          </a:prstGeom>
        </p:spPr>
      </p:pic>
      <p:sp>
        <p:nvSpPr>
          <p:cNvPr id="12" name="CaixaDeTexto 11">
            <a:extLst>
              <a:ext uri="{FF2B5EF4-FFF2-40B4-BE49-F238E27FC236}">
                <a16:creationId xmlns:a16="http://schemas.microsoft.com/office/drawing/2014/main" id="{4BC5AFA4-7137-2B7D-1436-D1993DF91E80}"/>
              </a:ext>
            </a:extLst>
          </p:cNvPr>
          <p:cNvSpPr txBox="1"/>
          <p:nvPr/>
        </p:nvSpPr>
        <p:spPr>
          <a:xfrm>
            <a:off x="7097397" y="1675051"/>
            <a:ext cx="3705470" cy="2031325"/>
          </a:xfrm>
          <a:prstGeom prst="rect">
            <a:avLst/>
          </a:prstGeom>
          <a:noFill/>
        </p:spPr>
        <p:txBody>
          <a:bodyPr wrap="square">
            <a:spAutoFit/>
          </a:bodyPr>
          <a:lstStyle/>
          <a:p>
            <a:r>
              <a:rPr lang="pt-BR" dirty="0"/>
              <a:t>Similar ao Tableau </a:t>
            </a:r>
            <a:r>
              <a:rPr lang="pt-BR" dirty="0" err="1"/>
              <a:t>Prep</a:t>
            </a:r>
            <a:r>
              <a:rPr lang="pt-BR" dirty="0"/>
              <a:t>/</a:t>
            </a:r>
            <a:r>
              <a:rPr lang="pt-BR" dirty="0" err="1"/>
              <a:t>Alteryx</a:t>
            </a:r>
            <a:r>
              <a:rPr lang="pt-BR" dirty="0"/>
              <a:t>, o Editor do Power query permite criar fluxos de dados organizados em etapas. Isto permite que outras pessoas editem qualquer etapa do fluxo e usem somente as partes desejadas dele.</a:t>
            </a:r>
          </a:p>
        </p:txBody>
      </p:sp>
    </p:spTree>
    <p:custDataLst>
      <p:tags r:id="rId1"/>
    </p:custDataLst>
    <p:extLst>
      <p:ext uri="{BB962C8B-B14F-4D97-AF65-F5344CB8AC3E}">
        <p14:creationId xmlns:p14="http://schemas.microsoft.com/office/powerpoint/2010/main" val="70542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 – Power Query</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25</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9C40255D-5D9C-6389-244A-94358B64DB13}"/>
              </a:ext>
            </a:extLst>
          </p:cNvPr>
          <p:cNvPicPr>
            <a:picLocks noChangeAspect="1"/>
          </p:cNvPicPr>
          <p:nvPr/>
        </p:nvPicPr>
        <p:blipFill>
          <a:blip r:embed="rId8"/>
          <a:stretch>
            <a:fillRect/>
          </a:stretch>
        </p:blipFill>
        <p:spPr>
          <a:xfrm>
            <a:off x="141238" y="1414735"/>
            <a:ext cx="10687147" cy="3192036"/>
          </a:xfrm>
          <a:prstGeom prst="rect">
            <a:avLst/>
          </a:prstGeom>
        </p:spPr>
      </p:pic>
    </p:spTree>
    <p:custDataLst>
      <p:tags r:id="rId1"/>
    </p:custDataLst>
    <p:extLst>
      <p:ext uri="{BB962C8B-B14F-4D97-AF65-F5344CB8AC3E}">
        <p14:creationId xmlns:p14="http://schemas.microsoft.com/office/powerpoint/2010/main" val="185284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 – Power Query</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26</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5" name="Retângulo 4">
            <a:extLst>
              <a:ext uri="{FF2B5EF4-FFF2-40B4-BE49-F238E27FC236}">
                <a16:creationId xmlns:a16="http://schemas.microsoft.com/office/drawing/2014/main" id="{A205AB71-E4EB-8F3C-C1C7-D3C47FEC5C08}"/>
              </a:ext>
            </a:extLst>
          </p:cNvPr>
          <p:cNvSpPr/>
          <p:nvPr/>
        </p:nvSpPr>
        <p:spPr>
          <a:xfrm>
            <a:off x="8707243" y="4669104"/>
            <a:ext cx="355837" cy="566443"/>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Imagem 6">
            <a:extLst>
              <a:ext uri="{FF2B5EF4-FFF2-40B4-BE49-F238E27FC236}">
                <a16:creationId xmlns:a16="http://schemas.microsoft.com/office/drawing/2014/main" id="{89DC86F1-DF61-8F19-9E09-B86E108DA8A7}"/>
              </a:ext>
            </a:extLst>
          </p:cNvPr>
          <p:cNvPicPr>
            <a:picLocks noChangeAspect="1"/>
          </p:cNvPicPr>
          <p:nvPr/>
        </p:nvPicPr>
        <p:blipFill>
          <a:blip r:embed="rId8"/>
          <a:stretch>
            <a:fillRect/>
          </a:stretch>
        </p:blipFill>
        <p:spPr>
          <a:xfrm>
            <a:off x="2326561" y="1268798"/>
            <a:ext cx="6838540" cy="3526830"/>
          </a:xfrm>
          <a:prstGeom prst="rect">
            <a:avLst/>
          </a:prstGeom>
        </p:spPr>
      </p:pic>
    </p:spTree>
    <p:custDataLst>
      <p:tags r:id="rId1"/>
    </p:custDataLst>
    <p:extLst>
      <p:ext uri="{BB962C8B-B14F-4D97-AF65-F5344CB8AC3E}">
        <p14:creationId xmlns:p14="http://schemas.microsoft.com/office/powerpoint/2010/main" val="3375400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Transformação de dados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554990" y="3044452"/>
            <a:ext cx="8686114" cy="1938992"/>
          </a:xfrm>
          <a:prstGeom prst="rect">
            <a:avLst/>
          </a:prstGeom>
          <a:noFill/>
        </p:spPr>
        <p:txBody>
          <a:bodyPr wrap="square">
            <a:spAutoFit/>
          </a:bodyPr>
          <a:lstStyle/>
          <a:p>
            <a:r>
              <a:rPr lang="pt-BR" sz="2000" dirty="0"/>
              <a:t>Passos:</a:t>
            </a:r>
          </a:p>
          <a:p>
            <a:endParaRPr lang="pt-BR" sz="2000" dirty="0"/>
          </a:p>
          <a:p>
            <a:pPr marL="457200" indent="-457200">
              <a:buAutoNum type="arabicPeriod"/>
            </a:pPr>
            <a:r>
              <a:rPr lang="pt-BR" sz="2000" dirty="0"/>
              <a:t>Mudar o formato da coluna data e padronizar os valores;</a:t>
            </a:r>
          </a:p>
          <a:p>
            <a:pPr marL="457200" indent="-457200">
              <a:buAutoNum type="arabicPeriod"/>
            </a:pPr>
            <a:r>
              <a:rPr lang="pt-BR" sz="2000" dirty="0"/>
              <a:t>Padronizar os </a:t>
            </a:r>
            <a:r>
              <a:rPr lang="pt-BR" sz="2000" dirty="0" err="1"/>
              <a:t>numeros</a:t>
            </a:r>
            <a:r>
              <a:rPr lang="pt-BR" sz="2000" dirty="0"/>
              <a:t> da coluna valor (Remover “k”, “R$ ” e pontuação)</a:t>
            </a:r>
          </a:p>
          <a:p>
            <a:pPr marL="457200" indent="-457200">
              <a:buAutoNum type="arabicPeriod"/>
            </a:pPr>
            <a:r>
              <a:rPr lang="pt-BR" sz="2000" dirty="0"/>
              <a:t>Remover a coluna “Mês”</a:t>
            </a:r>
          </a:p>
          <a:p>
            <a:pPr marL="457200" indent="-457200">
              <a:buAutoNum type="arabicPeriod"/>
            </a:pPr>
            <a:r>
              <a:rPr lang="pt-BR" sz="2000" dirty="0"/>
              <a:t>Remover linha do item 3 que possui os dados em branco</a:t>
            </a:r>
          </a:p>
        </p:txBody>
      </p:sp>
      <p:pic>
        <p:nvPicPr>
          <p:cNvPr id="3" name="Imagem 2">
            <a:extLst>
              <a:ext uri="{FF2B5EF4-FFF2-40B4-BE49-F238E27FC236}">
                <a16:creationId xmlns:a16="http://schemas.microsoft.com/office/drawing/2014/main" id="{86094EC8-FD75-21F5-DB90-60056675989D}"/>
              </a:ext>
            </a:extLst>
          </p:cNvPr>
          <p:cNvPicPr>
            <a:picLocks noChangeAspect="1"/>
          </p:cNvPicPr>
          <p:nvPr/>
        </p:nvPicPr>
        <p:blipFill>
          <a:blip r:embed="rId8"/>
          <a:stretch>
            <a:fillRect/>
          </a:stretch>
        </p:blipFill>
        <p:spPr>
          <a:xfrm>
            <a:off x="-213" y="923651"/>
            <a:ext cx="10969625" cy="2002455"/>
          </a:xfrm>
          <a:prstGeom prst="rect">
            <a:avLst/>
          </a:prstGeom>
        </p:spPr>
      </p:pic>
    </p:spTree>
    <p:custDataLst>
      <p:tags r:id="rId1"/>
    </p:custDataLst>
    <p:extLst>
      <p:ext uri="{BB962C8B-B14F-4D97-AF65-F5344CB8AC3E}">
        <p14:creationId xmlns:p14="http://schemas.microsoft.com/office/powerpoint/2010/main" val="323500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a:t>Transformação de dados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28</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410845" y="1295548"/>
            <a:ext cx="5486400" cy="2308324"/>
          </a:xfrm>
          <a:prstGeom prst="rect">
            <a:avLst/>
          </a:prstGeom>
          <a:noFill/>
        </p:spPr>
        <p:txBody>
          <a:bodyPr wrap="square">
            <a:spAutoFit/>
          </a:bodyPr>
          <a:lstStyle/>
          <a:p>
            <a:r>
              <a:rPr lang="pt-BR" dirty="0"/>
              <a:t>Demonstração: Preparação de dados</a:t>
            </a:r>
          </a:p>
          <a:p>
            <a:endParaRPr lang="pt-BR" dirty="0"/>
          </a:p>
          <a:p>
            <a:r>
              <a:rPr lang="pt-BR" dirty="0"/>
              <a:t>• Mapear a fonte “02 – BR-LATAM- COGS.xlsx”</a:t>
            </a:r>
          </a:p>
          <a:p>
            <a:r>
              <a:rPr lang="pt-BR" dirty="0"/>
              <a:t>• Alterar dados para “valores por data” (Normalização) </a:t>
            </a:r>
          </a:p>
          <a:p>
            <a:r>
              <a:rPr lang="pt-BR" dirty="0"/>
              <a:t>• Corrigir tipo de dados</a:t>
            </a:r>
          </a:p>
          <a:p>
            <a:r>
              <a:rPr lang="pt-BR" dirty="0"/>
              <a:t>• Adicionar coluna personalizada</a:t>
            </a:r>
          </a:p>
          <a:p>
            <a:r>
              <a:rPr lang="pt-BR" dirty="0"/>
              <a:t>• Adicionar dados a um visual de colunas empilhadas </a:t>
            </a:r>
          </a:p>
          <a:p>
            <a:r>
              <a:rPr lang="pt-BR" dirty="0"/>
              <a:t>• Adicionar dados a um visual de colunas Matriz</a:t>
            </a:r>
          </a:p>
        </p:txBody>
      </p:sp>
    </p:spTree>
    <p:custDataLst>
      <p:tags r:id="rId1"/>
    </p:custDataLst>
    <p:extLst>
      <p:ext uri="{BB962C8B-B14F-4D97-AF65-F5344CB8AC3E}">
        <p14:creationId xmlns:p14="http://schemas.microsoft.com/office/powerpoint/2010/main" val="135296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Exercícios</a:t>
            </a:r>
            <a:endParaRPr lang="en-GB" sz="44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29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266700" y="1036603"/>
            <a:ext cx="8296398" cy="923330"/>
          </a:xfrm>
          <a:prstGeom prst="rect">
            <a:avLst/>
          </a:prstGeom>
          <a:noFill/>
        </p:spPr>
        <p:txBody>
          <a:bodyPr wrap="square">
            <a:spAutoFit/>
          </a:bodyPr>
          <a:lstStyle/>
          <a:p>
            <a:r>
              <a:rPr lang="pt-BR" dirty="0"/>
              <a:t>• Para maior produtividade e aplicabilidade nos exercícios ao longo do treinamento, entraremos no contexto de uma loja, onde você é o gerente e acaba de chegar a empresa um novo diretor financeiro.</a:t>
            </a:r>
          </a:p>
        </p:txBody>
      </p:sp>
    </p:spTree>
    <p:custDataLst>
      <p:tags r:id="rId1"/>
    </p:custDataLst>
    <p:extLst>
      <p:ext uri="{BB962C8B-B14F-4D97-AF65-F5344CB8AC3E}">
        <p14:creationId xmlns:p14="http://schemas.microsoft.com/office/powerpoint/2010/main" val="280423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ço Reservado para Número de Slide 3"/>
          <p:cNvSpPr>
            <a:spLocks noGrp="1"/>
          </p:cNvSpPr>
          <p:nvPr>
            <p:ph type="sldNum" sz="quarter" idx="4294967295"/>
          </p:nvPr>
        </p:nvSpPr>
        <p:spPr>
          <a:xfrm>
            <a:off x="259200" y="5608201"/>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B289DDE1-A631-489D-9719-4DCF305453D2}" type="slidenum">
              <a:rPr lang="pt-BR" altLang="pt-BR" sz="1530">
                <a:solidFill>
                  <a:srgbClr val="707070"/>
                </a:solidFill>
              </a:rPr>
              <a:pPr>
                <a:buClrTx/>
                <a:buSzTx/>
                <a:buFontTx/>
                <a:buNone/>
              </a:pPr>
              <a:t>3</a:t>
            </a:fld>
            <a:endParaRPr lang="pt-BR" altLang="pt-BR" sz="1530">
              <a:solidFill>
                <a:srgbClr val="707070"/>
              </a:solidFill>
            </a:endParaRPr>
          </a:p>
        </p:txBody>
      </p:sp>
      <p:pic>
        <p:nvPicPr>
          <p:cNvPr id="9220"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9222"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9224"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10" name="Imagem 9">
            <a:extLst>
              <a:ext uri="{FF2B5EF4-FFF2-40B4-BE49-F238E27FC236}">
                <a16:creationId xmlns:a16="http://schemas.microsoft.com/office/drawing/2014/main" id="{69A7B5B1-C834-4A3E-1100-849AFB4BCCA1}"/>
              </a:ext>
            </a:extLst>
          </p:cNvPr>
          <p:cNvPicPr>
            <a:picLocks noChangeAspect="1"/>
          </p:cNvPicPr>
          <p:nvPr/>
        </p:nvPicPr>
        <p:blipFill>
          <a:blip r:embed="rId8"/>
          <a:stretch>
            <a:fillRect/>
          </a:stretch>
        </p:blipFill>
        <p:spPr>
          <a:xfrm>
            <a:off x="0" y="9412"/>
            <a:ext cx="10969625" cy="6151789"/>
          </a:xfrm>
          <a:prstGeom prst="rect">
            <a:avLst/>
          </a:prstGeom>
        </p:spPr>
      </p:pic>
    </p:spTree>
    <p:custDataLst>
      <p:tags r:id="rId1"/>
    </p:custDataLst>
    <p:extLst>
      <p:ext uri="{BB962C8B-B14F-4D97-AF65-F5344CB8AC3E}">
        <p14:creationId xmlns:p14="http://schemas.microsoft.com/office/powerpoint/2010/main" val="407279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Exercício 1 – Conectando a Fonte de Dados</a:t>
            </a:r>
            <a:endParaRPr lang="en-GB" sz="60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30</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266700" y="1036603"/>
            <a:ext cx="8296398" cy="1754326"/>
          </a:xfrm>
          <a:prstGeom prst="rect">
            <a:avLst/>
          </a:prstGeom>
          <a:noFill/>
        </p:spPr>
        <p:txBody>
          <a:bodyPr wrap="square">
            <a:spAutoFit/>
          </a:bodyPr>
          <a:lstStyle/>
          <a:p>
            <a:pPr marL="285750" indent="-285750">
              <a:buFont typeface="Arial" panose="020B0604020202020204" pitchFamily="34" charset="0"/>
              <a:buChar char="•"/>
            </a:pPr>
            <a:r>
              <a:rPr lang="pt-BR" dirty="0"/>
              <a:t>Criar um novo arquivo no </a:t>
            </a:r>
            <a:r>
              <a:rPr lang="pt-BR" dirty="0" err="1"/>
              <a:t>PowerBI</a:t>
            </a:r>
            <a:r>
              <a:rPr lang="pt-BR" dirty="0"/>
              <a:t> utilizando a fonte de dados “Superloja Split.xls” onde: </a:t>
            </a:r>
          </a:p>
          <a:p>
            <a:pPr marL="696887" lvl="1" indent="-285750">
              <a:buFont typeface="Arial" panose="020B0604020202020204" pitchFamily="34" charset="0"/>
              <a:buChar char="•"/>
            </a:pPr>
            <a:r>
              <a:rPr lang="pt-BR" dirty="0"/>
              <a:t>Deverão ser trazidos todos os dados (Exceto a </a:t>
            </a:r>
            <a:r>
              <a:rPr lang="pt-BR" dirty="0" err="1"/>
              <a:t>filter</a:t>
            </a:r>
            <a:r>
              <a:rPr lang="pt-BR" dirty="0"/>
              <a:t> </a:t>
            </a:r>
            <a:r>
              <a:rPr lang="pt-BR" dirty="0" err="1"/>
              <a:t>database</a:t>
            </a:r>
            <a:r>
              <a:rPr lang="pt-BR" dirty="0"/>
              <a:t>); </a:t>
            </a:r>
          </a:p>
          <a:p>
            <a:pPr marL="696887" lvl="1" indent="-285750">
              <a:buFont typeface="Arial" panose="020B0604020202020204" pitchFamily="34" charset="0"/>
              <a:buChar char="•"/>
            </a:pPr>
            <a:r>
              <a:rPr lang="pt-BR" dirty="0"/>
              <a:t>A fonte deverá exibir os campos com os nomes corretos; </a:t>
            </a:r>
          </a:p>
          <a:p>
            <a:pPr marL="696887" lvl="1" indent="-285750">
              <a:buFont typeface="Arial" panose="020B0604020202020204" pitchFamily="34" charset="0"/>
              <a:buChar char="•"/>
            </a:pPr>
            <a:r>
              <a:rPr lang="pt-BR" dirty="0"/>
              <a:t>Criar uma matriz com Estado, Categoria, Data da compra (Ano) e valor da venda </a:t>
            </a:r>
          </a:p>
          <a:p>
            <a:pPr marL="696887" lvl="1" indent="-285750">
              <a:buFont typeface="Arial" panose="020B0604020202020204" pitchFamily="34" charset="0"/>
              <a:buChar char="•"/>
            </a:pPr>
            <a:r>
              <a:rPr lang="pt-BR" dirty="0"/>
              <a:t>Organize a matriz por valor de venda decrescente</a:t>
            </a:r>
          </a:p>
        </p:txBody>
      </p:sp>
      <p:sp>
        <p:nvSpPr>
          <p:cNvPr id="8" name="CaixaDeTexto 7">
            <a:extLst>
              <a:ext uri="{FF2B5EF4-FFF2-40B4-BE49-F238E27FC236}">
                <a16:creationId xmlns:a16="http://schemas.microsoft.com/office/drawing/2014/main" id="{730D1666-F65E-7B7E-D1CC-5BFA0390EEE7}"/>
              </a:ext>
            </a:extLst>
          </p:cNvPr>
          <p:cNvSpPr txBox="1"/>
          <p:nvPr/>
        </p:nvSpPr>
        <p:spPr>
          <a:xfrm>
            <a:off x="410845" y="2953067"/>
            <a:ext cx="8296398" cy="923330"/>
          </a:xfrm>
          <a:prstGeom prst="rect">
            <a:avLst/>
          </a:prstGeom>
          <a:noFill/>
        </p:spPr>
        <p:txBody>
          <a:bodyPr wrap="square">
            <a:spAutoFit/>
          </a:bodyPr>
          <a:lstStyle/>
          <a:p>
            <a:r>
              <a:rPr lang="pt-BR" dirty="0"/>
              <a:t>1.1 Qual o valor total das vendas de Móveis no Estado do São Paulo em 2019? </a:t>
            </a:r>
          </a:p>
          <a:p>
            <a:endParaRPr lang="pt-BR" dirty="0"/>
          </a:p>
          <a:p>
            <a:r>
              <a:rPr lang="pt-BR" dirty="0"/>
              <a:t>1.2 Qual o estado que mais vendeu na categoria Tecnologia em todos os anos?</a:t>
            </a:r>
          </a:p>
        </p:txBody>
      </p:sp>
    </p:spTree>
    <p:custDataLst>
      <p:tags r:id="rId1"/>
    </p:custDataLst>
    <p:extLst>
      <p:ext uri="{BB962C8B-B14F-4D97-AF65-F5344CB8AC3E}">
        <p14:creationId xmlns:p14="http://schemas.microsoft.com/office/powerpoint/2010/main" val="360527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286122" y="2249788"/>
            <a:ext cx="11163834" cy="1671035"/>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CÁLCULOS NO</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POWER BI</a:t>
            </a:r>
          </a:p>
        </p:txBody>
      </p:sp>
    </p:spTree>
    <p:extLst>
      <p:ext uri="{BB962C8B-B14F-4D97-AF65-F5344CB8AC3E}">
        <p14:creationId xmlns:p14="http://schemas.microsoft.com/office/powerpoint/2010/main" val="7413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dirty="0"/>
              <a:t>Cálculos no Power BI</a:t>
            </a:r>
            <a:endParaRPr lang="en-GB" sz="60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32</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17E5AB3A-5EA6-4B56-BF4B-50FFD6D10131}"/>
              </a:ext>
            </a:extLst>
          </p:cNvPr>
          <p:cNvPicPr>
            <a:picLocks noChangeAspect="1"/>
          </p:cNvPicPr>
          <p:nvPr/>
        </p:nvPicPr>
        <p:blipFill>
          <a:blip r:embed="rId8"/>
          <a:stretch>
            <a:fillRect/>
          </a:stretch>
        </p:blipFill>
        <p:spPr>
          <a:xfrm>
            <a:off x="2382610" y="2315686"/>
            <a:ext cx="5878649" cy="1965452"/>
          </a:xfrm>
          <a:prstGeom prst="rect">
            <a:avLst/>
          </a:prstGeom>
        </p:spPr>
      </p:pic>
      <p:sp>
        <p:nvSpPr>
          <p:cNvPr id="12" name="CaixaDeTexto 11">
            <a:extLst>
              <a:ext uri="{FF2B5EF4-FFF2-40B4-BE49-F238E27FC236}">
                <a16:creationId xmlns:a16="http://schemas.microsoft.com/office/drawing/2014/main" id="{0FA6A59B-F0B0-4163-BDBF-E018659C55AA}"/>
              </a:ext>
            </a:extLst>
          </p:cNvPr>
          <p:cNvSpPr txBox="1"/>
          <p:nvPr/>
        </p:nvSpPr>
        <p:spPr>
          <a:xfrm>
            <a:off x="410845" y="894781"/>
            <a:ext cx="9822180" cy="1354217"/>
          </a:xfrm>
          <a:prstGeom prst="rect">
            <a:avLst/>
          </a:prstGeom>
          <a:noFill/>
        </p:spPr>
        <p:txBody>
          <a:bodyPr wrap="square">
            <a:spAutoFit/>
          </a:bodyPr>
          <a:lstStyle/>
          <a:p>
            <a:pPr algn="l"/>
            <a:r>
              <a:rPr lang="pt-BR" sz="1600" b="0" i="0" u="none" strike="noStrike" baseline="0" dirty="0">
                <a:latin typeface="CIDFont+F4"/>
              </a:rPr>
              <a:t>Existem duas principais linguagens no Power BI: M e DAX. Ambas linguagens filtram, gerenciam e visualizam</a:t>
            </a:r>
          </a:p>
          <a:p>
            <a:pPr algn="l"/>
            <a:r>
              <a:rPr lang="pt-BR" sz="1600" b="0" i="0" u="none" strike="noStrike" baseline="0" dirty="0">
                <a:latin typeface="CIDFont+F4"/>
              </a:rPr>
              <a:t>os dados.</a:t>
            </a:r>
          </a:p>
          <a:p>
            <a:pPr algn="l"/>
            <a:r>
              <a:rPr lang="pt-BR" sz="1600" b="0" i="0" u="none" strike="noStrike" baseline="0" dirty="0">
                <a:latin typeface="CIDFont+F4"/>
              </a:rPr>
              <a:t>O DAX define os cálculos e grava as funções que criam medidas, colunas calculadas e tabelas calculadas.</a:t>
            </a:r>
          </a:p>
          <a:p>
            <a:pPr algn="l"/>
            <a:r>
              <a:rPr lang="pt-BR" sz="1600" b="0" i="0" u="none" strike="noStrike" baseline="0" dirty="0">
                <a:latin typeface="CIDFont+F4"/>
              </a:rPr>
              <a:t>M é uma linguagem de fórmula de consulta que prepara dados no Editor de Consultas do Power BI antes que</a:t>
            </a:r>
          </a:p>
          <a:p>
            <a:pPr algn="l"/>
            <a:r>
              <a:rPr lang="pt-BR" sz="1600" b="0" i="0" u="none" strike="noStrike" baseline="0" dirty="0">
                <a:latin typeface="CIDFont+F4"/>
              </a:rPr>
              <a:t>ele seja carregado no modelo de Power BI.</a:t>
            </a:r>
            <a:endParaRPr lang="pt-BR" sz="1600" dirty="0"/>
          </a:p>
        </p:txBody>
      </p:sp>
      <p:pic>
        <p:nvPicPr>
          <p:cNvPr id="6" name="Imagem 5">
            <a:extLst>
              <a:ext uri="{FF2B5EF4-FFF2-40B4-BE49-F238E27FC236}">
                <a16:creationId xmlns:a16="http://schemas.microsoft.com/office/drawing/2014/main" id="{42CF4FE5-1F53-4E87-A3AE-62CB7EFCA926}"/>
              </a:ext>
            </a:extLst>
          </p:cNvPr>
          <p:cNvPicPr>
            <a:picLocks noChangeAspect="1"/>
          </p:cNvPicPr>
          <p:nvPr/>
        </p:nvPicPr>
        <p:blipFill>
          <a:blip r:embed="rId9"/>
          <a:stretch>
            <a:fillRect/>
          </a:stretch>
        </p:blipFill>
        <p:spPr>
          <a:xfrm>
            <a:off x="3602224" y="2923942"/>
            <a:ext cx="3765176" cy="322729"/>
          </a:xfrm>
          <a:prstGeom prst="rect">
            <a:avLst/>
          </a:prstGeom>
        </p:spPr>
      </p:pic>
      <p:sp>
        <p:nvSpPr>
          <p:cNvPr id="16" name="CaixaDeTexto 15">
            <a:extLst>
              <a:ext uri="{FF2B5EF4-FFF2-40B4-BE49-F238E27FC236}">
                <a16:creationId xmlns:a16="http://schemas.microsoft.com/office/drawing/2014/main" id="{43F5F7C7-9F1D-4369-8166-D89EAEE4AC9D}"/>
              </a:ext>
            </a:extLst>
          </p:cNvPr>
          <p:cNvSpPr txBox="1"/>
          <p:nvPr/>
        </p:nvSpPr>
        <p:spPr>
          <a:xfrm>
            <a:off x="410845" y="4533627"/>
            <a:ext cx="5440680" cy="430887"/>
          </a:xfrm>
          <a:prstGeom prst="rect">
            <a:avLst/>
          </a:prstGeom>
          <a:noFill/>
        </p:spPr>
        <p:txBody>
          <a:bodyPr wrap="square">
            <a:spAutoFit/>
          </a:bodyPr>
          <a:lstStyle/>
          <a:p>
            <a:pPr algn="l"/>
            <a:r>
              <a:rPr lang="pt-BR" sz="1100" b="0" i="0" u="none" strike="noStrike" baseline="0" dirty="0">
                <a:latin typeface="CIDFont+F4"/>
              </a:rPr>
              <a:t>https://docs.microsoft.com/pt-br/dax/</a:t>
            </a:r>
          </a:p>
          <a:p>
            <a:pPr algn="l"/>
            <a:r>
              <a:rPr lang="pt-BR" sz="1100" b="0" i="0" u="none" strike="noStrike" baseline="0" dirty="0">
                <a:latin typeface="CIDFont+F4"/>
              </a:rPr>
              <a:t>https://docs.microsoft.com/pt-br/powerquery-m/</a:t>
            </a:r>
            <a:endParaRPr lang="pt-BR" sz="1100" dirty="0"/>
          </a:p>
        </p:txBody>
      </p:sp>
    </p:spTree>
    <p:custDataLst>
      <p:tags r:id="rId1"/>
    </p:custDataLst>
    <p:extLst>
      <p:ext uri="{BB962C8B-B14F-4D97-AF65-F5344CB8AC3E}">
        <p14:creationId xmlns:p14="http://schemas.microsoft.com/office/powerpoint/2010/main" val="1634013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p:txBody>
          <a:bodyPr/>
          <a:lstStyle/>
          <a:p>
            <a:r>
              <a:rPr lang="pt-BR" sz="3200" b="0" i="0" u="none" strike="noStrike" baseline="0" dirty="0">
                <a:latin typeface="CIDFont+F6"/>
              </a:rPr>
              <a:t>Noções básicas – medidas/colunas calculadas</a:t>
            </a:r>
            <a:endParaRPr lang="en-GB" sz="3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4" name="Imagem 3">
            <a:extLst>
              <a:ext uri="{FF2B5EF4-FFF2-40B4-BE49-F238E27FC236}">
                <a16:creationId xmlns:a16="http://schemas.microsoft.com/office/drawing/2014/main" id="{1D0C0BFC-E327-43F3-BADF-879688F0ED76}"/>
              </a:ext>
            </a:extLst>
          </p:cNvPr>
          <p:cNvPicPr>
            <a:picLocks noChangeAspect="1"/>
          </p:cNvPicPr>
          <p:nvPr/>
        </p:nvPicPr>
        <p:blipFill>
          <a:blip r:embed="rId8"/>
          <a:stretch>
            <a:fillRect/>
          </a:stretch>
        </p:blipFill>
        <p:spPr>
          <a:xfrm>
            <a:off x="1091894" y="1718883"/>
            <a:ext cx="8785412" cy="2626659"/>
          </a:xfrm>
          <a:prstGeom prst="rect">
            <a:avLst/>
          </a:prstGeom>
        </p:spPr>
      </p:pic>
    </p:spTree>
    <p:custDataLst>
      <p:tags r:id="rId1"/>
    </p:custDataLst>
    <p:extLst>
      <p:ext uri="{BB962C8B-B14F-4D97-AF65-F5344CB8AC3E}">
        <p14:creationId xmlns:p14="http://schemas.microsoft.com/office/powerpoint/2010/main" val="333269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Noções básicas – colunas calculadas</a:t>
            </a:r>
            <a:endParaRPr lang="en-GB" sz="3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D810E6DE-97BC-44AF-BEC0-036AF18AAC0E}"/>
              </a:ext>
            </a:extLst>
          </p:cNvPr>
          <p:cNvPicPr>
            <a:picLocks noChangeAspect="1"/>
          </p:cNvPicPr>
          <p:nvPr/>
        </p:nvPicPr>
        <p:blipFill rotWithShape="1">
          <a:blip r:embed="rId8"/>
          <a:srcRect l="1190"/>
          <a:stretch/>
        </p:blipFill>
        <p:spPr>
          <a:xfrm>
            <a:off x="82316" y="1011729"/>
            <a:ext cx="9494436" cy="3896760"/>
          </a:xfrm>
          <a:prstGeom prst="rect">
            <a:avLst/>
          </a:prstGeom>
        </p:spPr>
      </p:pic>
      <p:sp>
        <p:nvSpPr>
          <p:cNvPr id="13" name="Retângulo 12">
            <a:extLst>
              <a:ext uri="{FF2B5EF4-FFF2-40B4-BE49-F238E27FC236}">
                <a16:creationId xmlns:a16="http://schemas.microsoft.com/office/drawing/2014/main" id="{AF374408-E4B4-4CB8-AEE5-3992722F7FB8}"/>
              </a:ext>
            </a:extLst>
          </p:cNvPr>
          <p:cNvSpPr/>
          <p:nvPr/>
        </p:nvSpPr>
        <p:spPr>
          <a:xfrm>
            <a:off x="5151114" y="4748727"/>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Imagem 14">
            <a:extLst>
              <a:ext uri="{FF2B5EF4-FFF2-40B4-BE49-F238E27FC236}">
                <a16:creationId xmlns:a16="http://schemas.microsoft.com/office/drawing/2014/main" id="{7F5E8F05-D742-4B32-9C9B-4DC537E278D7}"/>
              </a:ext>
            </a:extLst>
          </p:cNvPr>
          <p:cNvPicPr>
            <a:picLocks noChangeAspect="1"/>
          </p:cNvPicPr>
          <p:nvPr/>
        </p:nvPicPr>
        <p:blipFill>
          <a:blip r:embed="rId9"/>
          <a:stretch>
            <a:fillRect/>
          </a:stretch>
        </p:blipFill>
        <p:spPr>
          <a:xfrm>
            <a:off x="6360216" y="171406"/>
            <a:ext cx="419643" cy="524553"/>
          </a:xfrm>
          <a:prstGeom prst="rect">
            <a:avLst/>
          </a:prstGeom>
        </p:spPr>
      </p:pic>
    </p:spTree>
    <p:custDataLst>
      <p:tags r:id="rId1"/>
    </p:custDataLst>
    <p:extLst>
      <p:ext uri="{BB962C8B-B14F-4D97-AF65-F5344CB8AC3E}">
        <p14:creationId xmlns:p14="http://schemas.microsoft.com/office/powerpoint/2010/main" val="611079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Noções básicas – colunas calculadas</a:t>
            </a:r>
            <a:endParaRPr lang="en-GB" sz="3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35</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5356854" y="480060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Imagem 14">
            <a:extLst>
              <a:ext uri="{FF2B5EF4-FFF2-40B4-BE49-F238E27FC236}">
                <a16:creationId xmlns:a16="http://schemas.microsoft.com/office/drawing/2014/main" id="{7F5E8F05-D742-4B32-9C9B-4DC537E278D7}"/>
              </a:ext>
            </a:extLst>
          </p:cNvPr>
          <p:cNvPicPr>
            <a:picLocks noChangeAspect="1"/>
          </p:cNvPicPr>
          <p:nvPr/>
        </p:nvPicPr>
        <p:blipFill>
          <a:blip r:embed="rId8"/>
          <a:stretch>
            <a:fillRect/>
          </a:stretch>
        </p:blipFill>
        <p:spPr>
          <a:xfrm>
            <a:off x="6360216" y="171406"/>
            <a:ext cx="419643" cy="524553"/>
          </a:xfrm>
          <a:prstGeom prst="rect">
            <a:avLst/>
          </a:prstGeom>
        </p:spPr>
      </p:pic>
      <p:sp>
        <p:nvSpPr>
          <p:cNvPr id="11" name="CaixaDeTexto 10">
            <a:extLst>
              <a:ext uri="{FF2B5EF4-FFF2-40B4-BE49-F238E27FC236}">
                <a16:creationId xmlns:a16="http://schemas.microsoft.com/office/drawing/2014/main" id="{465E9BCD-08B8-4FE9-BAFB-180D57BDAEC0}"/>
              </a:ext>
            </a:extLst>
          </p:cNvPr>
          <p:cNvSpPr txBox="1"/>
          <p:nvPr/>
        </p:nvSpPr>
        <p:spPr>
          <a:xfrm>
            <a:off x="342900" y="918895"/>
            <a:ext cx="5486400" cy="646331"/>
          </a:xfrm>
          <a:prstGeom prst="rect">
            <a:avLst/>
          </a:prstGeom>
          <a:noFill/>
        </p:spPr>
        <p:txBody>
          <a:bodyPr wrap="square">
            <a:spAutoFit/>
          </a:bodyPr>
          <a:lstStyle/>
          <a:p>
            <a:pPr algn="l"/>
            <a:r>
              <a:rPr lang="pt-BR" sz="1800" b="0" i="0" u="none" strike="noStrike" baseline="0" dirty="0">
                <a:latin typeface="CIDFont+F4"/>
              </a:rPr>
              <a:t>As colunas criadas podem ser inspecionadas na área de</a:t>
            </a:r>
          </a:p>
          <a:p>
            <a:pPr algn="l"/>
            <a:r>
              <a:rPr lang="pt-BR" sz="1800" b="0" i="0" u="none" strike="noStrike" baseline="0" dirty="0">
                <a:latin typeface="CIDFont+F4"/>
              </a:rPr>
              <a:t>visualização de dados:</a:t>
            </a:r>
            <a:endParaRPr lang="pt-BR" dirty="0"/>
          </a:p>
        </p:txBody>
      </p:sp>
      <p:pic>
        <p:nvPicPr>
          <p:cNvPr id="4" name="Imagem 3">
            <a:extLst>
              <a:ext uri="{FF2B5EF4-FFF2-40B4-BE49-F238E27FC236}">
                <a16:creationId xmlns:a16="http://schemas.microsoft.com/office/drawing/2014/main" id="{EA35D8FD-BC25-483C-B40E-15E7541A69A6}"/>
              </a:ext>
            </a:extLst>
          </p:cNvPr>
          <p:cNvPicPr>
            <a:picLocks noChangeAspect="1"/>
          </p:cNvPicPr>
          <p:nvPr/>
        </p:nvPicPr>
        <p:blipFill>
          <a:blip r:embed="rId9"/>
          <a:stretch>
            <a:fillRect/>
          </a:stretch>
        </p:blipFill>
        <p:spPr>
          <a:xfrm>
            <a:off x="554990" y="1950719"/>
            <a:ext cx="3066401" cy="2510107"/>
          </a:xfrm>
          <a:prstGeom prst="rect">
            <a:avLst/>
          </a:prstGeom>
        </p:spPr>
      </p:pic>
      <p:pic>
        <p:nvPicPr>
          <p:cNvPr id="6" name="Imagem 5">
            <a:extLst>
              <a:ext uri="{FF2B5EF4-FFF2-40B4-BE49-F238E27FC236}">
                <a16:creationId xmlns:a16="http://schemas.microsoft.com/office/drawing/2014/main" id="{2618EF2D-F3F7-4323-B2E8-E0D37ECB4426}"/>
              </a:ext>
            </a:extLst>
          </p:cNvPr>
          <p:cNvPicPr>
            <a:picLocks noChangeAspect="1"/>
          </p:cNvPicPr>
          <p:nvPr/>
        </p:nvPicPr>
        <p:blipFill>
          <a:blip r:embed="rId10"/>
          <a:stretch>
            <a:fillRect/>
          </a:stretch>
        </p:blipFill>
        <p:spPr>
          <a:xfrm>
            <a:off x="3962733" y="1950719"/>
            <a:ext cx="6451902" cy="2711926"/>
          </a:xfrm>
          <a:prstGeom prst="rect">
            <a:avLst/>
          </a:prstGeom>
        </p:spPr>
      </p:pic>
    </p:spTree>
    <p:custDataLst>
      <p:tags r:id="rId1"/>
    </p:custDataLst>
    <p:extLst>
      <p:ext uri="{BB962C8B-B14F-4D97-AF65-F5344CB8AC3E}">
        <p14:creationId xmlns:p14="http://schemas.microsoft.com/office/powerpoint/2010/main" val="2914250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Demonstração: Colunas calculadas</a:t>
            </a:r>
            <a:endParaRPr lang="en-GB" sz="48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36</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5356854" y="480060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ixaDeTexto 13">
            <a:extLst>
              <a:ext uri="{FF2B5EF4-FFF2-40B4-BE49-F238E27FC236}">
                <a16:creationId xmlns:a16="http://schemas.microsoft.com/office/drawing/2014/main" id="{7496CF53-8829-447B-AE89-C4DC724A8A53}"/>
              </a:ext>
            </a:extLst>
          </p:cNvPr>
          <p:cNvSpPr txBox="1"/>
          <p:nvPr/>
        </p:nvSpPr>
        <p:spPr>
          <a:xfrm>
            <a:off x="266700" y="924357"/>
            <a:ext cx="9464040" cy="3046988"/>
          </a:xfrm>
          <a:prstGeom prst="rect">
            <a:avLst/>
          </a:prstGeom>
          <a:noFill/>
        </p:spPr>
        <p:txBody>
          <a:bodyPr wrap="square">
            <a:spAutoFit/>
          </a:bodyPr>
          <a:lstStyle/>
          <a:p>
            <a:pPr algn="l"/>
            <a:r>
              <a:rPr lang="pt-BR" sz="2400" b="0" i="0" u="none" strike="noStrike" baseline="0" dirty="0">
                <a:latin typeface="CIDFont+F4"/>
              </a:rPr>
              <a:t>• Colunas condicionais</a:t>
            </a:r>
          </a:p>
          <a:p>
            <a:pPr algn="l"/>
            <a:r>
              <a:rPr lang="en-US" sz="1400" b="0" i="0" u="none" strike="noStrike" baseline="0" dirty="0" err="1">
                <a:latin typeface="CIDFont+F6"/>
              </a:rPr>
              <a:t>SaleReason</a:t>
            </a:r>
            <a:r>
              <a:rPr lang="en-US" sz="1400" b="0" i="0" u="none" strike="noStrike" baseline="0" dirty="0">
                <a:latin typeface="CIDFont+F6"/>
              </a:rPr>
              <a:t> = if([</a:t>
            </a:r>
            <a:r>
              <a:rPr lang="en-US" sz="1400" b="0" i="0" u="none" strike="noStrike" baseline="0" dirty="0" err="1">
                <a:latin typeface="CIDFont+F6"/>
              </a:rPr>
              <a:t>DiscountAmount</a:t>
            </a:r>
            <a:r>
              <a:rPr lang="en-US" sz="1400" b="0" i="0" u="none" strike="noStrike" baseline="0" dirty="0">
                <a:latin typeface="CIDFont+F6"/>
              </a:rPr>
              <a:t>]&gt; ([</a:t>
            </a:r>
            <a:r>
              <a:rPr lang="en-US" sz="1400" b="0" i="0" u="none" strike="noStrike" baseline="0" dirty="0" err="1">
                <a:latin typeface="CIDFont+F6"/>
              </a:rPr>
              <a:t>PricePerUnit</a:t>
            </a:r>
            <a:r>
              <a:rPr lang="en-US" sz="1400" b="0" i="0" u="none" strike="noStrike" baseline="0" dirty="0">
                <a:latin typeface="CIDFont+F6"/>
              </a:rPr>
              <a:t>]*0.25), "Black Friday", "Regular sale")</a:t>
            </a:r>
          </a:p>
          <a:p>
            <a:pPr algn="l"/>
            <a:endParaRPr lang="en-US" sz="1400" b="0" i="0" u="none" strike="noStrike" baseline="0" dirty="0">
              <a:latin typeface="CIDFont+F6"/>
            </a:endParaRPr>
          </a:p>
          <a:p>
            <a:pPr algn="l"/>
            <a:r>
              <a:rPr lang="pt-BR" sz="2400" b="0" i="0" u="none" strike="noStrike" baseline="0" dirty="0">
                <a:latin typeface="CIDFont+F4"/>
              </a:rPr>
              <a:t>•</a:t>
            </a:r>
            <a:r>
              <a:rPr lang="pt-BR" sz="2800" b="0" i="0" u="none" strike="noStrike" baseline="0" dirty="0">
                <a:latin typeface="CIDFont+F4"/>
              </a:rPr>
              <a:t> </a:t>
            </a:r>
            <a:r>
              <a:rPr lang="pt-BR" sz="2400" b="0" i="0" u="none" strike="noStrike" baseline="0" dirty="0">
                <a:latin typeface="CIDFont+F4"/>
              </a:rPr>
              <a:t>Colunas aritméticas</a:t>
            </a:r>
          </a:p>
          <a:p>
            <a:pPr algn="l"/>
            <a:r>
              <a:rPr lang="pt-BR" sz="1400" b="0" i="0" u="none" strike="noStrike" baseline="0" dirty="0" err="1">
                <a:latin typeface="CIDFont+F6"/>
              </a:rPr>
              <a:t>DiscountRatio</a:t>
            </a:r>
            <a:r>
              <a:rPr lang="pt-BR" sz="1400" b="0" i="0" u="none" strike="noStrike" baseline="0" dirty="0">
                <a:latin typeface="CIDFont+F6"/>
              </a:rPr>
              <a:t> = DIVIDE([</a:t>
            </a:r>
            <a:r>
              <a:rPr lang="pt-BR" sz="1400" b="0" i="0" u="none" strike="noStrike" baseline="0" dirty="0" err="1">
                <a:latin typeface="CIDFont+F6"/>
              </a:rPr>
              <a:t>DiscountAmount</a:t>
            </a:r>
            <a:r>
              <a:rPr lang="pt-BR" sz="1400" b="0" i="0" u="none" strike="noStrike" baseline="0" dirty="0">
                <a:latin typeface="CIDFont+F6"/>
              </a:rPr>
              <a:t>],[</a:t>
            </a:r>
            <a:r>
              <a:rPr lang="pt-BR" sz="1400" b="0" i="0" u="none" strike="noStrike" baseline="0" dirty="0" err="1">
                <a:latin typeface="CIDFont+F6"/>
              </a:rPr>
              <a:t>PricePerUnit</a:t>
            </a:r>
            <a:r>
              <a:rPr lang="pt-BR" sz="1400" b="0" i="0" u="none" strike="noStrike" baseline="0" dirty="0">
                <a:latin typeface="CIDFont+F6"/>
              </a:rPr>
              <a:t>])</a:t>
            </a:r>
          </a:p>
          <a:p>
            <a:pPr algn="l"/>
            <a:r>
              <a:rPr lang="en-US" sz="1400" b="0" i="0" u="none" strike="noStrike" baseline="0" dirty="0" err="1">
                <a:latin typeface="CIDFont+F6"/>
              </a:rPr>
              <a:t>FinalInvoice</a:t>
            </a:r>
            <a:r>
              <a:rPr lang="en-US" sz="1400" b="0" i="0" u="none" strike="noStrike" baseline="0" dirty="0">
                <a:latin typeface="CIDFont+F6"/>
              </a:rPr>
              <a:t> = ([</a:t>
            </a:r>
            <a:r>
              <a:rPr lang="en-US" sz="1400" b="0" i="0" u="none" strike="noStrike" baseline="0" dirty="0" err="1">
                <a:latin typeface="CIDFont+F6"/>
              </a:rPr>
              <a:t>PricePerUnit</a:t>
            </a:r>
            <a:r>
              <a:rPr lang="en-US" sz="1400" b="0" i="0" u="none" strike="noStrike" baseline="0" dirty="0">
                <a:latin typeface="CIDFont+F6"/>
              </a:rPr>
              <a:t>] – [</a:t>
            </a:r>
            <a:r>
              <a:rPr lang="en-US" sz="1400" b="0" i="0" u="none" strike="noStrike" baseline="0" dirty="0" err="1">
                <a:latin typeface="CIDFont+F6"/>
              </a:rPr>
              <a:t>DiscountAmount</a:t>
            </a:r>
            <a:r>
              <a:rPr lang="en-US" sz="1400" b="0" i="0" u="none" strike="noStrike" baseline="0" dirty="0">
                <a:latin typeface="CIDFont+F6"/>
              </a:rPr>
              <a:t>])*Sales[Quantity]</a:t>
            </a:r>
          </a:p>
          <a:p>
            <a:pPr algn="l"/>
            <a:endParaRPr lang="en-US" sz="700" dirty="0">
              <a:latin typeface="CIDFont+F6"/>
            </a:endParaRPr>
          </a:p>
          <a:p>
            <a:pPr algn="l"/>
            <a:endParaRPr lang="en-US" sz="700" b="0" i="0" u="none" strike="noStrike" baseline="0" dirty="0">
              <a:latin typeface="CIDFont+F6"/>
            </a:endParaRPr>
          </a:p>
          <a:p>
            <a:pPr algn="l"/>
            <a:r>
              <a:rPr lang="pt-BR" sz="2400" b="0" i="0" u="none" strike="noStrike" baseline="0" dirty="0">
                <a:latin typeface="CIDFont+F4"/>
              </a:rPr>
              <a:t>• Colunas aritméticas de várias tabelas</a:t>
            </a:r>
          </a:p>
          <a:p>
            <a:pPr algn="l"/>
            <a:r>
              <a:rPr lang="en-US" sz="1400" b="0" i="0" u="none" strike="noStrike" baseline="0" dirty="0">
                <a:latin typeface="CIDFont+F6"/>
              </a:rPr>
              <a:t>Wholesale cost col = Sales[Quantity]*related('Product'[Whole Sale Price])</a:t>
            </a:r>
          </a:p>
          <a:p>
            <a:pPr algn="l"/>
            <a:endParaRPr lang="en-US" sz="1200" dirty="0">
              <a:latin typeface="CIDFont+F6"/>
            </a:endParaRPr>
          </a:p>
          <a:p>
            <a:pPr algn="l"/>
            <a:r>
              <a:rPr lang="pt-BR" sz="1600" b="0" i="0" u="none" strike="noStrike" baseline="0" dirty="0">
                <a:latin typeface="CIDFont+F4"/>
              </a:rPr>
              <a:t>*Utilizando fonte “Sales </a:t>
            </a:r>
            <a:r>
              <a:rPr lang="pt-BR" sz="1600" b="0" i="0" u="none" strike="noStrike" baseline="0" dirty="0" err="1">
                <a:latin typeface="CIDFont+F4"/>
              </a:rPr>
              <a:t>product</a:t>
            </a:r>
            <a:r>
              <a:rPr lang="pt-BR" sz="1600" b="0" i="0" u="none" strike="noStrike" baseline="0" dirty="0">
                <a:latin typeface="CIDFont+F4"/>
              </a:rPr>
              <a:t> data set.xlsx”</a:t>
            </a:r>
            <a:endParaRPr lang="pt-BR" sz="1200" dirty="0"/>
          </a:p>
        </p:txBody>
      </p:sp>
    </p:spTree>
    <p:custDataLst>
      <p:tags r:id="rId1"/>
    </p:custDataLst>
    <p:extLst>
      <p:ext uri="{BB962C8B-B14F-4D97-AF65-F5344CB8AC3E}">
        <p14:creationId xmlns:p14="http://schemas.microsoft.com/office/powerpoint/2010/main" val="3066592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Noções básicas – medidas</a:t>
            </a:r>
            <a:endParaRPr lang="en-GB" sz="7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66700" y="394716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 name="Imagem 2">
            <a:extLst>
              <a:ext uri="{FF2B5EF4-FFF2-40B4-BE49-F238E27FC236}">
                <a16:creationId xmlns:a16="http://schemas.microsoft.com/office/drawing/2014/main" id="{89F2A98F-367A-4622-951E-E1BDE2D941C2}"/>
              </a:ext>
            </a:extLst>
          </p:cNvPr>
          <p:cNvPicPr>
            <a:picLocks noChangeAspect="1"/>
          </p:cNvPicPr>
          <p:nvPr/>
        </p:nvPicPr>
        <p:blipFill>
          <a:blip r:embed="rId8"/>
          <a:stretch>
            <a:fillRect/>
          </a:stretch>
        </p:blipFill>
        <p:spPr>
          <a:xfrm>
            <a:off x="4655329" y="171406"/>
            <a:ext cx="352726" cy="470302"/>
          </a:xfrm>
          <a:prstGeom prst="rect">
            <a:avLst/>
          </a:prstGeom>
        </p:spPr>
      </p:pic>
      <p:pic>
        <p:nvPicPr>
          <p:cNvPr id="7" name="Imagem 6">
            <a:extLst>
              <a:ext uri="{FF2B5EF4-FFF2-40B4-BE49-F238E27FC236}">
                <a16:creationId xmlns:a16="http://schemas.microsoft.com/office/drawing/2014/main" id="{1DDD5212-3224-4C74-AFE4-FB9C58D07613}"/>
              </a:ext>
            </a:extLst>
          </p:cNvPr>
          <p:cNvPicPr>
            <a:picLocks noChangeAspect="1"/>
          </p:cNvPicPr>
          <p:nvPr/>
        </p:nvPicPr>
        <p:blipFill>
          <a:blip r:embed="rId9"/>
          <a:stretch>
            <a:fillRect/>
          </a:stretch>
        </p:blipFill>
        <p:spPr>
          <a:xfrm>
            <a:off x="259412" y="1021846"/>
            <a:ext cx="9828221" cy="3960803"/>
          </a:xfrm>
          <a:prstGeom prst="rect">
            <a:avLst/>
          </a:prstGeom>
        </p:spPr>
      </p:pic>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427486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Noções básicas – medidas</a:t>
            </a:r>
            <a:endParaRPr lang="en-GB" sz="7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38</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66700" y="394716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 name="Imagem 2">
            <a:extLst>
              <a:ext uri="{FF2B5EF4-FFF2-40B4-BE49-F238E27FC236}">
                <a16:creationId xmlns:a16="http://schemas.microsoft.com/office/drawing/2014/main" id="{89F2A98F-367A-4622-951E-E1BDE2D941C2}"/>
              </a:ext>
            </a:extLst>
          </p:cNvPr>
          <p:cNvPicPr>
            <a:picLocks noChangeAspect="1"/>
          </p:cNvPicPr>
          <p:nvPr/>
        </p:nvPicPr>
        <p:blipFill>
          <a:blip r:embed="rId8"/>
          <a:stretch>
            <a:fillRect/>
          </a:stretch>
        </p:blipFill>
        <p:spPr>
          <a:xfrm>
            <a:off x="4655329" y="171406"/>
            <a:ext cx="352726" cy="470302"/>
          </a:xfrm>
          <a:prstGeom prst="rect">
            <a:avLst/>
          </a:prstGeom>
        </p:spPr>
      </p:pic>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ixaDeTexto 13">
            <a:extLst>
              <a:ext uri="{FF2B5EF4-FFF2-40B4-BE49-F238E27FC236}">
                <a16:creationId xmlns:a16="http://schemas.microsoft.com/office/drawing/2014/main" id="{5416B1C4-45DD-4393-86BC-4C078B2EC47B}"/>
              </a:ext>
            </a:extLst>
          </p:cNvPr>
          <p:cNvSpPr txBox="1"/>
          <p:nvPr/>
        </p:nvSpPr>
        <p:spPr>
          <a:xfrm>
            <a:off x="410845" y="1011318"/>
            <a:ext cx="5486400" cy="830997"/>
          </a:xfrm>
          <a:prstGeom prst="rect">
            <a:avLst/>
          </a:prstGeom>
          <a:noFill/>
        </p:spPr>
        <p:txBody>
          <a:bodyPr wrap="square">
            <a:spAutoFit/>
          </a:bodyPr>
          <a:lstStyle/>
          <a:p>
            <a:pPr algn="l"/>
            <a:r>
              <a:rPr lang="pt-BR" sz="1600" b="0" i="0" u="none" strike="noStrike" baseline="0" dirty="0">
                <a:latin typeface="CIDFont+F4"/>
              </a:rPr>
              <a:t>As Medidas criadas podem ser inspecionadas</a:t>
            </a:r>
          </a:p>
          <a:p>
            <a:pPr algn="l"/>
            <a:r>
              <a:rPr lang="pt-BR" sz="1600" b="0" i="0" u="none" strike="noStrike" baseline="0" dirty="0">
                <a:latin typeface="CIDFont+F4"/>
              </a:rPr>
              <a:t>utilizando o componente visual “Cards” e conectando a</a:t>
            </a:r>
          </a:p>
          <a:p>
            <a:pPr algn="l"/>
            <a:r>
              <a:rPr lang="pt-BR" sz="1600" b="0" i="0" u="none" strike="noStrike" baseline="0" dirty="0">
                <a:latin typeface="CIDFont+F4"/>
              </a:rPr>
              <a:t>nova medida nesse componente:</a:t>
            </a:r>
            <a:endParaRPr lang="pt-BR" sz="1600" dirty="0"/>
          </a:p>
        </p:txBody>
      </p:sp>
      <p:pic>
        <p:nvPicPr>
          <p:cNvPr id="5" name="Imagem 4">
            <a:extLst>
              <a:ext uri="{FF2B5EF4-FFF2-40B4-BE49-F238E27FC236}">
                <a16:creationId xmlns:a16="http://schemas.microsoft.com/office/drawing/2014/main" id="{7E6B69BF-48A7-4057-AA19-B7B050977EC8}"/>
              </a:ext>
            </a:extLst>
          </p:cNvPr>
          <p:cNvPicPr>
            <a:picLocks noChangeAspect="1"/>
          </p:cNvPicPr>
          <p:nvPr/>
        </p:nvPicPr>
        <p:blipFill rotWithShape="1">
          <a:blip r:embed="rId9"/>
          <a:srcRect l="18162" t="8492"/>
          <a:stretch/>
        </p:blipFill>
        <p:spPr>
          <a:xfrm>
            <a:off x="1050512" y="2072640"/>
            <a:ext cx="2787287" cy="2759492"/>
          </a:xfrm>
          <a:prstGeom prst="rect">
            <a:avLst/>
          </a:prstGeom>
        </p:spPr>
      </p:pic>
      <p:pic>
        <p:nvPicPr>
          <p:cNvPr id="10" name="Imagem 9">
            <a:extLst>
              <a:ext uri="{FF2B5EF4-FFF2-40B4-BE49-F238E27FC236}">
                <a16:creationId xmlns:a16="http://schemas.microsoft.com/office/drawing/2014/main" id="{EC9362B1-150A-443F-95DD-A3A3EBDB4DF3}"/>
              </a:ext>
            </a:extLst>
          </p:cNvPr>
          <p:cNvPicPr>
            <a:picLocks noChangeAspect="1"/>
          </p:cNvPicPr>
          <p:nvPr/>
        </p:nvPicPr>
        <p:blipFill rotWithShape="1">
          <a:blip r:embed="rId10"/>
          <a:srcRect l="19434" t="6412"/>
          <a:stretch/>
        </p:blipFill>
        <p:spPr>
          <a:xfrm>
            <a:off x="5783201" y="1051561"/>
            <a:ext cx="2618972" cy="4147977"/>
          </a:xfrm>
          <a:prstGeom prst="rect">
            <a:avLst/>
          </a:prstGeom>
        </p:spPr>
      </p:pic>
    </p:spTree>
    <p:custDataLst>
      <p:tags r:id="rId1"/>
    </p:custDataLst>
    <p:extLst>
      <p:ext uri="{BB962C8B-B14F-4D97-AF65-F5344CB8AC3E}">
        <p14:creationId xmlns:p14="http://schemas.microsoft.com/office/powerpoint/2010/main" val="293689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Demonstração: Medidas</a:t>
            </a:r>
            <a:endParaRPr lang="en-GB" sz="7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39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66700" y="394716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 name="Imagem 3">
            <a:extLst>
              <a:ext uri="{FF2B5EF4-FFF2-40B4-BE49-F238E27FC236}">
                <a16:creationId xmlns:a16="http://schemas.microsoft.com/office/drawing/2014/main" id="{C80924B8-25BC-46B0-B0CF-D12F0A1D5D37}"/>
              </a:ext>
            </a:extLst>
          </p:cNvPr>
          <p:cNvPicPr>
            <a:picLocks noChangeAspect="1"/>
          </p:cNvPicPr>
          <p:nvPr/>
        </p:nvPicPr>
        <p:blipFill>
          <a:blip r:embed="rId8"/>
          <a:stretch>
            <a:fillRect/>
          </a:stretch>
        </p:blipFill>
        <p:spPr>
          <a:xfrm>
            <a:off x="374626" y="1103976"/>
            <a:ext cx="8561405" cy="3237465"/>
          </a:xfrm>
          <a:prstGeom prst="rect">
            <a:avLst/>
          </a:prstGeom>
        </p:spPr>
      </p:pic>
      <p:sp>
        <p:nvSpPr>
          <p:cNvPr id="6" name="Retângulo 5">
            <a:extLst>
              <a:ext uri="{FF2B5EF4-FFF2-40B4-BE49-F238E27FC236}">
                <a16:creationId xmlns:a16="http://schemas.microsoft.com/office/drawing/2014/main" id="{1F466995-112F-4F73-A382-A55860D76725}"/>
              </a:ext>
            </a:extLst>
          </p:cNvPr>
          <p:cNvSpPr/>
          <p:nvPr/>
        </p:nvSpPr>
        <p:spPr>
          <a:xfrm>
            <a:off x="3893820" y="3688080"/>
            <a:ext cx="5356866" cy="1226820"/>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351453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ço Reservado para Número de Slide 3"/>
          <p:cNvSpPr>
            <a:spLocks noGrp="1"/>
          </p:cNvSpPr>
          <p:nvPr>
            <p:ph type="sldNum" sz="quarter" idx="4294967295"/>
          </p:nvPr>
        </p:nvSpPr>
        <p:spPr>
          <a:xfrm>
            <a:off x="259200" y="5608201"/>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82517C62-F1C8-4255-842C-D59FA552036D}" type="slidenum">
              <a:rPr lang="pt-BR" altLang="pt-BR" sz="1530">
                <a:solidFill>
                  <a:srgbClr val="707070"/>
                </a:solidFill>
              </a:rPr>
              <a:pPr>
                <a:buClrTx/>
                <a:buSzTx/>
                <a:buFontTx/>
                <a:buNone/>
              </a:pPr>
              <a:t>4</a:t>
            </a:fld>
            <a:endParaRPr lang="pt-BR" altLang="pt-BR" sz="1530">
              <a:solidFill>
                <a:srgbClr val="707070"/>
              </a:solidFill>
            </a:endParaRPr>
          </a:p>
        </p:txBody>
      </p:sp>
      <p:pic>
        <p:nvPicPr>
          <p:cNvPr id="11268"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1270"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11272"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8" name="Imagem 7">
            <a:extLst>
              <a:ext uri="{FF2B5EF4-FFF2-40B4-BE49-F238E27FC236}">
                <a16:creationId xmlns:a16="http://schemas.microsoft.com/office/drawing/2014/main" id="{BCDF60A4-6B4B-CA44-64AC-9894144BF89E}"/>
              </a:ext>
            </a:extLst>
          </p:cNvPr>
          <p:cNvPicPr>
            <a:picLocks noChangeAspect="1"/>
          </p:cNvPicPr>
          <p:nvPr/>
        </p:nvPicPr>
        <p:blipFill>
          <a:blip r:embed="rId8"/>
          <a:stretch>
            <a:fillRect/>
          </a:stretch>
        </p:blipFill>
        <p:spPr>
          <a:xfrm>
            <a:off x="0" y="-8219"/>
            <a:ext cx="10969625" cy="6085274"/>
          </a:xfrm>
          <a:prstGeom prst="rect">
            <a:avLst/>
          </a:prstGeom>
        </p:spPr>
      </p:pic>
    </p:spTree>
    <p:custDataLst>
      <p:tags r:id="rId1"/>
    </p:custDataLst>
    <p:extLst>
      <p:ext uri="{BB962C8B-B14F-4D97-AF65-F5344CB8AC3E}">
        <p14:creationId xmlns:p14="http://schemas.microsoft.com/office/powerpoint/2010/main" val="201679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Contexto dos dados</a:t>
            </a:r>
            <a:endParaRPr lang="en-GB" sz="72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40</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66700" y="3947160"/>
            <a:ext cx="4267206"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ixaDeTexto 13">
            <a:extLst>
              <a:ext uri="{FF2B5EF4-FFF2-40B4-BE49-F238E27FC236}">
                <a16:creationId xmlns:a16="http://schemas.microsoft.com/office/drawing/2014/main" id="{06EEEE29-DFBE-4E3A-93D9-FADABDFCDFBC}"/>
              </a:ext>
            </a:extLst>
          </p:cNvPr>
          <p:cNvSpPr txBox="1"/>
          <p:nvPr/>
        </p:nvSpPr>
        <p:spPr>
          <a:xfrm>
            <a:off x="266700" y="1094673"/>
            <a:ext cx="9928860" cy="2308324"/>
          </a:xfrm>
          <a:prstGeom prst="rect">
            <a:avLst/>
          </a:prstGeom>
          <a:noFill/>
        </p:spPr>
        <p:txBody>
          <a:bodyPr wrap="square">
            <a:spAutoFit/>
          </a:bodyPr>
          <a:lstStyle/>
          <a:p>
            <a:pPr algn="l"/>
            <a:r>
              <a:rPr lang="pt-BR" sz="1800" b="0" i="0" u="none" strike="noStrike" baseline="0" dirty="0">
                <a:latin typeface="CIDFont+F4"/>
              </a:rPr>
              <a:t>As colunas calculadas e as medidas têm um contexto no qual elas são avaliadas:</a:t>
            </a:r>
          </a:p>
          <a:p>
            <a:pPr algn="l"/>
            <a:endParaRPr lang="pt-BR" sz="1800" b="0" i="0" u="none" strike="noStrike" baseline="0" dirty="0">
              <a:latin typeface="CIDFont+F4"/>
            </a:endParaRPr>
          </a:p>
          <a:p>
            <a:pPr algn="l"/>
            <a:r>
              <a:rPr lang="pt-BR" sz="1800" b="0" i="0" u="none" strike="noStrike" baseline="0" dirty="0">
                <a:latin typeface="CIDFont+F4"/>
              </a:rPr>
              <a:t>Contexto de linha - Granularidade/linha atual e as divisões de linhas que serão usadas</a:t>
            </a:r>
          </a:p>
          <a:p>
            <a:pPr algn="l"/>
            <a:r>
              <a:rPr lang="pt-BR" sz="1800" b="0" i="0" u="none" strike="noStrike" baseline="0" dirty="0">
                <a:latin typeface="CIDFont+F4"/>
              </a:rPr>
              <a:t>para avaliar o cálculo;</a:t>
            </a:r>
          </a:p>
          <a:p>
            <a:pPr algn="l"/>
            <a:endParaRPr lang="pt-BR" sz="1800" b="0" i="0" u="none" strike="noStrike" baseline="0" dirty="0">
              <a:latin typeface="CIDFont+F4"/>
            </a:endParaRPr>
          </a:p>
          <a:p>
            <a:pPr algn="l"/>
            <a:r>
              <a:rPr lang="pt-BR" sz="1800" b="0" i="0" u="none" strike="noStrike" baseline="0" dirty="0">
                <a:latin typeface="CIDFont+F4"/>
              </a:rPr>
              <a:t>Contexto de filtro - conjunto de valores permitido em cada coluna, com base nas</a:t>
            </a:r>
          </a:p>
          <a:p>
            <a:pPr algn="l"/>
            <a:r>
              <a:rPr lang="pt-BR" sz="1800" b="0" i="0" u="none" strike="noStrike" baseline="0" dirty="0">
                <a:latin typeface="CIDFont+F4"/>
              </a:rPr>
              <a:t>restrições de filtro que foram aplicadas na linha. Eles também podem ser considerados</a:t>
            </a:r>
          </a:p>
          <a:p>
            <a:pPr algn="l"/>
            <a:r>
              <a:rPr lang="pt-BR" sz="1800" b="0" i="0" u="none" strike="noStrike" baseline="0" dirty="0">
                <a:latin typeface="CIDFont+F4"/>
              </a:rPr>
              <a:t>como filtros aplicados ao relatório por meio de segmentações ou interações.</a:t>
            </a:r>
            <a:endParaRPr lang="pt-BR" dirty="0"/>
          </a:p>
        </p:txBody>
      </p:sp>
    </p:spTree>
    <p:custDataLst>
      <p:tags r:id="rId1"/>
    </p:custDataLst>
    <p:extLst>
      <p:ext uri="{BB962C8B-B14F-4D97-AF65-F5344CB8AC3E}">
        <p14:creationId xmlns:p14="http://schemas.microsoft.com/office/powerpoint/2010/main" val="333731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Texto 8"/>
          <p:cNvSpPr>
            <a:spLocks noGrp="1"/>
          </p:cNvSpPr>
          <p:nvPr>
            <p:ph type="body" sz="quarter" idx="15"/>
          </p:nvPr>
        </p:nvSpPr>
        <p:spPr>
          <a:xfrm>
            <a:off x="259412" y="199270"/>
            <a:ext cx="10450800" cy="388800"/>
          </a:xfrm>
        </p:spPr>
        <p:txBody>
          <a:bodyPr/>
          <a:lstStyle/>
          <a:p>
            <a:r>
              <a:rPr lang="pt-BR" sz="3200" b="0" i="0" u="none" strike="noStrike" baseline="0" dirty="0">
                <a:latin typeface="CIDFont+F6"/>
              </a:rPr>
              <a:t>Funções do </a:t>
            </a:r>
            <a:r>
              <a:rPr lang="pt-BR" sz="3200" b="0" i="0" u="none" strike="noStrike" baseline="0" dirty="0" err="1">
                <a:latin typeface="CIDFont+F6"/>
              </a:rPr>
              <a:t>iterador</a:t>
            </a:r>
            <a:endParaRPr lang="en-GB" sz="11500" dirty="0"/>
          </a:p>
        </p:txBody>
      </p:sp>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41</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CaixaDeTexto 11">
            <a:extLst>
              <a:ext uri="{FF2B5EF4-FFF2-40B4-BE49-F238E27FC236}">
                <a16:creationId xmlns:a16="http://schemas.microsoft.com/office/drawing/2014/main" id="{B984BEC4-64FF-4B59-B2D0-E559981057DC}"/>
              </a:ext>
            </a:extLst>
          </p:cNvPr>
          <p:cNvSpPr txBox="1"/>
          <p:nvPr/>
        </p:nvSpPr>
        <p:spPr>
          <a:xfrm>
            <a:off x="410845" y="885497"/>
            <a:ext cx="10104156" cy="1200329"/>
          </a:xfrm>
          <a:prstGeom prst="rect">
            <a:avLst/>
          </a:prstGeom>
          <a:noFill/>
        </p:spPr>
        <p:txBody>
          <a:bodyPr wrap="square">
            <a:spAutoFit/>
          </a:bodyPr>
          <a:lstStyle/>
          <a:p>
            <a:pPr algn="l"/>
            <a:r>
              <a:rPr lang="pt-BR" sz="1800" b="0" i="0" u="none" strike="noStrike" baseline="0" dirty="0">
                <a:latin typeface="CIDFont+F4"/>
              </a:rPr>
              <a:t>As funções de </a:t>
            </a:r>
            <a:r>
              <a:rPr lang="pt-BR" sz="1800" b="0" i="0" u="none" strike="noStrike" baseline="0" dirty="0" err="1">
                <a:latin typeface="CIDFont+F4"/>
              </a:rPr>
              <a:t>iterador</a:t>
            </a:r>
            <a:r>
              <a:rPr lang="pt-BR" sz="1800" b="0" i="0" u="none" strike="noStrike" baseline="0" dirty="0">
                <a:latin typeface="CIDFont+F4"/>
              </a:rPr>
              <a:t> aplicam uma expressão no contexto de linha antes de executar a</a:t>
            </a:r>
          </a:p>
          <a:p>
            <a:pPr algn="l"/>
            <a:r>
              <a:rPr lang="pt-BR" sz="1800" b="0" i="0" u="none" strike="noStrike" baseline="0" dirty="0">
                <a:latin typeface="CIDFont+F4"/>
              </a:rPr>
              <a:t>função. Funções de </a:t>
            </a:r>
            <a:r>
              <a:rPr lang="pt-BR" sz="1800" b="0" i="0" u="none" strike="noStrike" baseline="0" dirty="0" err="1">
                <a:latin typeface="CIDFont+F4"/>
              </a:rPr>
              <a:t>iterador</a:t>
            </a:r>
            <a:r>
              <a:rPr lang="pt-BR" sz="1800" b="0" i="0" u="none" strike="noStrike" baseline="0" dirty="0">
                <a:latin typeface="CIDFont+F4"/>
              </a:rPr>
              <a:t> terminam em X.</a:t>
            </a:r>
          </a:p>
          <a:p>
            <a:pPr algn="l"/>
            <a:endParaRPr lang="pt-BR" sz="1800" b="0" i="0" u="none" strike="noStrike" baseline="0" dirty="0">
              <a:latin typeface="CIDFont+F4"/>
            </a:endParaRPr>
          </a:p>
          <a:p>
            <a:pPr algn="l"/>
            <a:r>
              <a:rPr lang="pt-BR" sz="1800" b="0" i="0" u="none" strike="noStrike" baseline="0" dirty="0">
                <a:latin typeface="CIDFont+F4"/>
              </a:rPr>
              <a:t>Um exemplo de uma função de </a:t>
            </a:r>
            <a:r>
              <a:rPr lang="pt-BR" sz="1800" b="0" i="0" u="none" strike="noStrike" baseline="0" dirty="0" err="1">
                <a:latin typeface="CIDFont+F4"/>
              </a:rPr>
              <a:t>iterador</a:t>
            </a:r>
            <a:r>
              <a:rPr lang="pt-BR" sz="1800" b="0" i="0" u="none" strike="noStrike" baseline="0" dirty="0">
                <a:latin typeface="CIDFont+F4"/>
              </a:rPr>
              <a:t> simples é :</a:t>
            </a:r>
            <a:endParaRPr lang="pt-BR" dirty="0"/>
          </a:p>
        </p:txBody>
      </p:sp>
      <p:pic>
        <p:nvPicPr>
          <p:cNvPr id="4" name="Imagem 3">
            <a:extLst>
              <a:ext uri="{FF2B5EF4-FFF2-40B4-BE49-F238E27FC236}">
                <a16:creationId xmlns:a16="http://schemas.microsoft.com/office/drawing/2014/main" id="{1F5FEEA0-C1CB-41E6-894C-6646C6CA4833}"/>
              </a:ext>
            </a:extLst>
          </p:cNvPr>
          <p:cNvPicPr>
            <a:picLocks noChangeAspect="1"/>
          </p:cNvPicPr>
          <p:nvPr/>
        </p:nvPicPr>
        <p:blipFill>
          <a:blip r:embed="rId8"/>
          <a:stretch>
            <a:fillRect/>
          </a:stretch>
        </p:blipFill>
        <p:spPr>
          <a:xfrm>
            <a:off x="5484812" y="1485661"/>
            <a:ext cx="2904565" cy="851647"/>
          </a:xfrm>
          <a:prstGeom prst="rect">
            <a:avLst/>
          </a:prstGeom>
        </p:spPr>
      </p:pic>
      <p:sp>
        <p:nvSpPr>
          <p:cNvPr id="17" name="CaixaDeTexto 16">
            <a:extLst>
              <a:ext uri="{FF2B5EF4-FFF2-40B4-BE49-F238E27FC236}">
                <a16:creationId xmlns:a16="http://schemas.microsoft.com/office/drawing/2014/main" id="{92849242-71F3-4104-B18D-0DD6BBA0AD27}"/>
              </a:ext>
            </a:extLst>
          </p:cNvPr>
          <p:cNvSpPr txBox="1"/>
          <p:nvPr/>
        </p:nvSpPr>
        <p:spPr>
          <a:xfrm>
            <a:off x="410845" y="2597783"/>
            <a:ext cx="7559040" cy="369332"/>
          </a:xfrm>
          <a:prstGeom prst="rect">
            <a:avLst/>
          </a:prstGeom>
          <a:noFill/>
        </p:spPr>
        <p:txBody>
          <a:bodyPr wrap="square">
            <a:spAutoFit/>
          </a:bodyPr>
          <a:lstStyle/>
          <a:p>
            <a:r>
              <a:rPr lang="en-US" sz="1800" b="0" i="0" u="none" strike="noStrike" baseline="0" dirty="0">
                <a:latin typeface="CIDFont+F4"/>
              </a:rPr>
              <a:t>COGS = SUMX( Sales, RELATED( Product[Wholesale Price]) * Sales[Quantity] )</a:t>
            </a:r>
            <a:endParaRPr lang="pt-BR" dirty="0"/>
          </a:p>
        </p:txBody>
      </p:sp>
      <p:sp>
        <p:nvSpPr>
          <p:cNvPr id="18" name="CaixaDeTexto 17">
            <a:extLst>
              <a:ext uri="{FF2B5EF4-FFF2-40B4-BE49-F238E27FC236}">
                <a16:creationId xmlns:a16="http://schemas.microsoft.com/office/drawing/2014/main" id="{A1E357C8-D5D3-4B32-B991-5105C5BC0602}"/>
              </a:ext>
            </a:extLst>
          </p:cNvPr>
          <p:cNvSpPr txBox="1"/>
          <p:nvPr/>
        </p:nvSpPr>
        <p:spPr>
          <a:xfrm>
            <a:off x="410845" y="3018832"/>
            <a:ext cx="5486400" cy="369332"/>
          </a:xfrm>
          <a:prstGeom prst="rect">
            <a:avLst/>
          </a:prstGeom>
          <a:noFill/>
        </p:spPr>
        <p:txBody>
          <a:bodyPr wrap="square">
            <a:spAutoFit/>
          </a:bodyPr>
          <a:lstStyle/>
          <a:p>
            <a:r>
              <a:rPr lang="pt-BR" sz="1800" b="0" i="0" u="none" strike="noStrike" baseline="0" dirty="0">
                <a:latin typeface="CIDFont+F4"/>
              </a:rPr>
              <a:t>Neste exemplo a função SUMX faz a iteração dos dados</a:t>
            </a:r>
            <a:endParaRPr lang="pt-BR" dirty="0"/>
          </a:p>
        </p:txBody>
      </p:sp>
      <p:pic>
        <p:nvPicPr>
          <p:cNvPr id="10" name="Imagem 9">
            <a:extLst>
              <a:ext uri="{FF2B5EF4-FFF2-40B4-BE49-F238E27FC236}">
                <a16:creationId xmlns:a16="http://schemas.microsoft.com/office/drawing/2014/main" id="{FBBDD591-B72A-42AC-BDE2-DCF2240092B2}"/>
              </a:ext>
            </a:extLst>
          </p:cNvPr>
          <p:cNvPicPr>
            <a:picLocks noChangeAspect="1"/>
          </p:cNvPicPr>
          <p:nvPr/>
        </p:nvPicPr>
        <p:blipFill rotWithShape="1">
          <a:blip r:embed="rId9"/>
          <a:srcRect r="666"/>
          <a:stretch/>
        </p:blipFill>
        <p:spPr>
          <a:xfrm>
            <a:off x="1366024" y="3639131"/>
            <a:ext cx="8193798" cy="1526788"/>
          </a:xfrm>
          <a:prstGeom prst="rect">
            <a:avLst/>
          </a:prstGeom>
        </p:spPr>
      </p:pic>
    </p:spTree>
    <p:custDataLst>
      <p:tags r:id="rId1"/>
    </p:custDataLst>
    <p:extLst>
      <p:ext uri="{BB962C8B-B14F-4D97-AF65-F5344CB8AC3E}">
        <p14:creationId xmlns:p14="http://schemas.microsoft.com/office/powerpoint/2010/main" val="45118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*O componente visual </a:t>
            </a:r>
            <a:r>
              <a:rPr lang="pt-BR" sz="3200" b="0" i="0" u="none" strike="noStrike" baseline="0" dirty="0" err="1">
                <a:latin typeface="CIDFont+F6"/>
              </a:rPr>
              <a:t>slicer</a:t>
            </a:r>
            <a:endParaRPr lang="pt-BR" sz="44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42</a:t>
            </a:fld>
            <a:endParaRPr lang="de-DE"/>
          </a:p>
        </p:txBody>
      </p:sp>
      <p:pic>
        <p:nvPicPr>
          <p:cNvPr id="6" name="Imagem 5">
            <a:extLst>
              <a:ext uri="{FF2B5EF4-FFF2-40B4-BE49-F238E27FC236}">
                <a16:creationId xmlns:a16="http://schemas.microsoft.com/office/drawing/2014/main" id="{784A592F-5736-489D-8C05-EB1C32D30B9E}"/>
              </a:ext>
            </a:extLst>
          </p:cNvPr>
          <p:cNvPicPr>
            <a:picLocks noChangeAspect="1"/>
          </p:cNvPicPr>
          <p:nvPr/>
        </p:nvPicPr>
        <p:blipFill>
          <a:blip r:embed="rId2"/>
          <a:stretch>
            <a:fillRect/>
          </a:stretch>
        </p:blipFill>
        <p:spPr>
          <a:xfrm>
            <a:off x="1247196" y="1529482"/>
            <a:ext cx="2043953" cy="2456329"/>
          </a:xfrm>
          <a:prstGeom prst="rect">
            <a:avLst/>
          </a:prstGeom>
        </p:spPr>
      </p:pic>
      <p:pic>
        <p:nvPicPr>
          <p:cNvPr id="8" name="Imagem 7">
            <a:extLst>
              <a:ext uri="{FF2B5EF4-FFF2-40B4-BE49-F238E27FC236}">
                <a16:creationId xmlns:a16="http://schemas.microsoft.com/office/drawing/2014/main" id="{7E714CCD-04A9-4412-9B6C-81D1EC1A84C9}"/>
              </a:ext>
            </a:extLst>
          </p:cNvPr>
          <p:cNvPicPr>
            <a:picLocks noChangeAspect="1"/>
          </p:cNvPicPr>
          <p:nvPr/>
        </p:nvPicPr>
        <p:blipFill>
          <a:blip r:embed="rId3"/>
          <a:stretch>
            <a:fillRect/>
          </a:stretch>
        </p:blipFill>
        <p:spPr>
          <a:xfrm>
            <a:off x="3766726" y="1529482"/>
            <a:ext cx="1864454" cy="2103195"/>
          </a:xfrm>
          <a:prstGeom prst="rect">
            <a:avLst/>
          </a:prstGeom>
        </p:spPr>
      </p:pic>
      <p:pic>
        <p:nvPicPr>
          <p:cNvPr id="10" name="Imagem 9">
            <a:extLst>
              <a:ext uri="{FF2B5EF4-FFF2-40B4-BE49-F238E27FC236}">
                <a16:creationId xmlns:a16="http://schemas.microsoft.com/office/drawing/2014/main" id="{B693B744-F3E0-4D1A-810D-3F2CC1461E77}"/>
              </a:ext>
            </a:extLst>
          </p:cNvPr>
          <p:cNvPicPr>
            <a:picLocks noChangeAspect="1"/>
          </p:cNvPicPr>
          <p:nvPr/>
        </p:nvPicPr>
        <p:blipFill>
          <a:blip r:embed="rId4"/>
          <a:stretch>
            <a:fillRect/>
          </a:stretch>
        </p:blipFill>
        <p:spPr>
          <a:xfrm>
            <a:off x="6106757" y="1188822"/>
            <a:ext cx="3514165" cy="3137647"/>
          </a:xfrm>
          <a:prstGeom prst="rect">
            <a:avLst/>
          </a:prstGeom>
        </p:spPr>
      </p:pic>
    </p:spTree>
    <p:extLst>
      <p:ext uri="{BB962C8B-B14F-4D97-AF65-F5344CB8AC3E}">
        <p14:creationId xmlns:p14="http://schemas.microsoft.com/office/powerpoint/2010/main" val="1584273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Função CALCULATE &amp; ALL</a:t>
            </a:r>
            <a:endParaRPr lang="pt-BR" sz="66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43</a:t>
            </a:fld>
            <a:endParaRPr lang="de-DE"/>
          </a:p>
        </p:txBody>
      </p:sp>
      <p:sp>
        <p:nvSpPr>
          <p:cNvPr id="9" name="CaixaDeTexto 8">
            <a:extLst>
              <a:ext uri="{FF2B5EF4-FFF2-40B4-BE49-F238E27FC236}">
                <a16:creationId xmlns:a16="http://schemas.microsoft.com/office/drawing/2014/main" id="{431BFE89-BB0E-443C-B17F-44DE535F9E71}"/>
              </a:ext>
            </a:extLst>
          </p:cNvPr>
          <p:cNvSpPr txBox="1"/>
          <p:nvPr/>
        </p:nvSpPr>
        <p:spPr>
          <a:xfrm>
            <a:off x="266700" y="887571"/>
            <a:ext cx="9800590" cy="923330"/>
          </a:xfrm>
          <a:prstGeom prst="rect">
            <a:avLst/>
          </a:prstGeom>
          <a:noFill/>
        </p:spPr>
        <p:txBody>
          <a:bodyPr wrap="square">
            <a:spAutoFit/>
          </a:bodyPr>
          <a:lstStyle/>
          <a:p>
            <a:pPr algn="l"/>
            <a:r>
              <a:rPr lang="pt-BR" sz="1800" b="0" i="0" u="none" strike="noStrike" baseline="0" dirty="0">
                <a:latin typeface="CIDFont+F4"/>
              </a:rPr>
              <a:t>A função CALCULATE permite adicionar, desativar ou atualizar filtros, obtendo maior controle sobre o</a:t>
            </a:r>
          </a:p>
          <a:p>
            <a:pPr algn="l"/>
            <a:r>
              <a:rPr lang="pt-BR" sz="1800" b="0" i="0" u="none" strike="noStrike" baseline="0" dirty="0">
                <a:latin typeface="CIDFont+F4"/>
              </a:rPr>
              <a:t>contexto de linha e os filtros aplicados. Já a função ALL diz ao Power BI para </a:t>
            </a:r>
            <a:r>
              <a:rPr lang="pt-BR" sz="1800" b="0" i="0" u="none" strike="noStrike" baseline="0" dirty="0" err="1">
                <a:latin typeface="CIDFont+F4"/>
              </a:rPr>
              <a:t>examiner</a:t>
            </a:r>
            <a:r>
              <a:rPr lang="pt-BR" sz="1800" b="0" i="0" u="none" strike="noStrike" baseline="0" dirty="0">
                <a:latin typeface="CIDFont+F4"/>
              </a:rPr>
              <a:t> todos os campos</a:t>
            </a:r>
          </a:p>
          <a:p>
            <a:pPr algn="l"/>
            <a:r>
              <a:rPr lang="pt-BR" sz="1800" b="0" i="0" u="none" strike="noStrike" baseline="0" dirty="0">
                <a:latin typeface="CIDFont+F4"/>
              </a:rPr>
              <a:t>de uma tabela específica e </a:t>
            </a:r>
            <a:r>
              <a:rPr lang="pt-BR" sz="1800" b="0" i="0" u="none" strike="noStrike" baseline="0" dirty="0" err="1">
                <a:latin typeface="CIDFont+F4"/>
              </a:rPr>
              <a:t>utilizer</a:t>
            </a:r>
            <a:r>
              <a:rPr lang="pt-BR" sz="1800" b="0" i="0" u="none" strike="noStrike" baseline="0" dirty="0">
                <a:latin typeface="CIDFont+F4"/>
              </a:rPr>
              <a:t> esse subconjunto na expressão.</a:t>
            </a:r>
            <a:endParaRPr lang="pt-BR" dirty="0"/>
          </a:p>
        </p:txBody>
      </p:sp>
      <p:sp>
        <p:nvSpPr>
          <p:cNvPr id="11" name="CaixaDeTexto 10">
            <a:extLst>
              <a:ext uri="{FF2B5EF4-FFF2-40B4-BE49-F238E27FC236}">
                <a16:creationId xmlns:a16="http://schemas.microsoft.com/office/drawing/2014/main" id="{CF75A5BC-BF62-4701-A882-C98E87CF467A}"/>
              </a:ext>
            </a:extLst>
          </p:cNvPr>
          <p:cNvSpPr txBox="1"/>
          <p:nvPr/>
        </p:nvSpPr>
        <p:spPr>
          <a:xfrm>
            <a:off x="274200" y="1961068"/>
            <a:ext cx="5486400" cy="307777"/>
          </a:xfrm>
          <a:prstGeom prst="rect">
            <a:avLst/>
          </a:prstGeom>
          <a:noFill/>
        </p:spPr>
        <p:txBody>
          <a:bodyPr wrap="square">
            <a:spAutoFit/>
          </a:bodyPr>
          <a:lstStyle/>
          <a:p>
            <a:r>
              <a:rPr lang="pt-BR" sz="1400" b="0" i="0" u="none" strike="noStrike" baseline="0" dirty="0">
                <a:latin typeface="CIDFont+F4"/>
              </a:rPr>
              <a:t>*Utilizando fonte “</a:t>
            </a:r>
            <a:r>
              <a:rPr lang="pt-BR" sz="1400" b="0" i="0" u="none" strike="noStrike" baseline="0" dirty="0" err="1">
                <a:latin typeface="CIDFont+F4"/>
              </a:rPr>
              <a:t>reg</a:t>
            </a:r>
            <a:r>
              <a:rPr lang="pt-BR" sz="1400" b="0" i="0" u="none" strike="noStrike" baseline="0" dirty="0">
                <a:latin typeface="CIDFont+F4"/>
              </a:rPr>
              <a:t> vendas.xlsx”</a:t>
            </a:r>
            <a:endParaRPr lang="pt-BR" sz="1400" dirty="0"/>
          </a:p>
        </p:txBody>
      </p:sp>
      <p:pic>
        <p:nvPicPr>
          <p:cNvPr id="12" name="Imagem 11">
            <a:extLst>
              <a:ext uri="{FF2B5EF4-FFF2-40B4-BE49-F238E27FC236}">
                <a16:creationId xmlns:a16="http://schemas.microsoft.com/office/drawing/2014/main" id="{99B09057-9226-4FA5-9459-2411D92C1938}"/>
              </a:ext>
            </a:extLst>
          </p:cNvPr>
          <p:cNvPicPr>
            <a:picLocks noChangeAspect="1"/>
          </p:cNvPicPr>
          <p:nvPr/>
        </p:nvPicPr>
        <p:blipFill>
          <a:blip r:embed="rId2"/>
          <a:stretch>
            <a:fillRect/>
          </a:stretch>
        </p:blipFill>
        <p:spPr>
          <a:xfrm>
            <a:off x="5373627" y="2107912"/>
            <a:ext cx="3520463" cy="577401"/>
          </a:xfrm>
          <a:prstGeom prst="rect">
            <a:avLst/>
          </a:prstGeom>
        </p:spPr>
      </p:pic>
      <p:pic>
        <p:nvPicPr>
          <p:cNvPr id="16" name="Imagem 15">
            <a:extLst>
              <a:ext uri="{FF2B5EF4-FFF2-40B4-BE49-F238E27FC236}">
                <a16:creationId xmlns:a16="http://schemas.microsoft.com/office/drawing/2014/main" id="{C8F5AEF9-FC70-46D1-8BC6-551C2AE1A102}"/>
              </a:ext>
            </a:extLst>
          </p:cNvPr>
          <p:cNvPicPr>
            <a:picLocks noChangeAspect="1"/>
          </p:cNvPicPr>
          <p:nvPr/>
        </p:nvPicPr>
        <p:blipFill>
          <a:blip r:embed="rId3"/>
          <a:stretch>
            <a:fillRect/>
          </a:stretch>
        </p:blipFill>
        <p:spPr>
          <a:xfrm>
            <a:off x="5434467" y="2554759"/>
            <a:ext cx="3666565" cy="307777"/>
          </a:xfrm>
          <a:prstGeom prst="rect">
            <a:avLst/>
          </a:prstGeom>
        </p:spPr>
      </p:pic>
      <p:sp>
        <p:nvSpPr>
          <p:cNvPr id="20" name="CaixaDeTexto 19">
            <a:extLst>
              <a:ext uri="{FF2B5EF4-FFF2-40B4-BE49-F238E27FC236}">
                <a16:creationId xmlns:a16="http://schemas.microsoft.com/office/drawing/2014/main" id="{28142F0D-9B25-4E2A-AC9D-715CB9F142FF}"/>
              </a:ext>
            </a:extLst>
          </p:cNvPr>
          <p:cNvSpPr txBox="1"/>
          <p:nvPr/>
        </p:nvSpPr>
        <p:spPr>
          <a:xfrm>
            <a:off x="274200" y="2318057"/>
            <a:ext cx="5006340" cy="738664"/>
          </a:xfrm>
          <a:prstGeom prst="rect">
            <a:avLst/>
          </a:prstGeom>
          <a:noFill/>
        </p:spPr>
        <p:txBody>
          <a:bodyPr wrap="square">
            <a:spAutoFit/>
          </a:bodyPr>
          <a:lstStyle/>
          <a:p>
            <a:pPr algn="l"/>
            <a:r>
              <a:rPr lang="pt-BR" sz="2000" b="0" i="0" u="none" strike="noStrike" baseline="0" dirty="0">
                <a:latin typeface="CIDFont+F4"/>
              </a:rPr>
              <a:t>Ignorar filtro com CALCULATE e ALL</a:t>
            </a:r>
          </a:p>
          <a:p>
            <a:pPr algn="l"/>
            <a:r>
              <a:rPr lang="pt-BR" sz="1100" b="0" i="0" u="none" strike="noStrike" baseline="0" dirty="0">
                <a:latin typeface="CIDFont+F6"/>
              </a:rPr>
              <a:t>_</a:t>
            </a:r>
            <a:r>
              <a:rPr lang="pt-BR" sz="1100" b="0" i="0" u="none" strike="noStrike" baseline="0" dirty="0" err="1">
                <a:latin typeface="CIDFont+F6"/>
              </a:rPr>
              <a:t>TotalVendas</a:t>
            </a:r>
            <a:r>
              <a:rPr lang="pt-BR" sz="1100" b="0" i="0" u="none" strike="noStrike" baseline="0" dirty="0">
                <a:latin typeface="CIDFont+F6"/>
              </a:rPr>
              <a:t>(</a:t>
            </a:r>
            <a:r>
              <a:rPr lang="pt-BR" sz="1100" b="0" i="0" u="none" strike="noStrike" baseline="0" dirty="0" err="1">
                <a:latin typeface="CIDFont+F6"/>
              </a:rPr>
              <a:t>IgnorarAno</a:t>
            </a:r>
            <a:r>
              <a:rPr lang="pt-BR" sz="1100" b="0" i="0" u="none" strike="noStrike" baseline="0" dirty="0">
                <a:latin typeface="CIDFont+F6"/>
              </a:rPr>
              <a:t>) = CALCULATE([_</a:t>
            </a:r>
            <a:r>
              <a:rPr lang="pt-BR" sz="1100" b="0" i="0" u="none" strike="noStrike" baseline="0" dirty="0" err="1">
                <a:latin typeface="CIDFont+F6"/>
              </a:rPr>
              <a:t>TotalVendas</a:t>
            </a:r>
            <a:r>
              <a:rPr lang="pt-BR" sz="1100" b="0" i="0" u="none" strike="noStrike" baseline="0" dirty="0">
                <a:latin typeface="CIDFont+F6"/>
              </a:rPr>
              <a:t>], ALL('</a:t>
            </a:r>
            <a:r>
              <a:rPr lang="pt-BR" sz="1100" b="0" i="0" u="none" strike="noStrike" baseline="0" dirty="0" err="1">
                <a:latin typeface="CIDFont+F6"/>
              </a:rPr>
              <a:t>Reg</a:t>
            </a:r>
            <a:r>
              <a:rPr lang="pt-BR" sz="1100" b="0" i="0" u="none" strike="noStrike" baseline="0" dirty="0">
                <a:latin typeface="CIDFont+F6"/>
              </a:rPr>
              <a:t> Vendas‘[Data da</a:t>
            </a:r>
          </a:p>
          <a:p>
            <a:pPr algn="l"/>
            <a:r>
              <a:rPr lang="pt-BR" sz="1100" b="0" i="0" u="none" strike="noStrike" baseline="0" dirty="0">
                <a:latin typeface="CIDFont+F6"/>
              </a:rPr>
              <a:t>compra].[Year]))</a:t>
            </a:r>
            <a:endParaRPr lang="pt-BR" sz="1100" dirty="0"/>
          </a:p>
        </p:txBody>
      </p:sp>
      <p:sp>
        <p:nvSpPr>
          <p:cNvPr id="22" name="CaixaDeTexto 21">
            <a:extLst>
              <a:ext uri="{FF2B5EF4-FFF2-40B4-BE49-F238E27FC236}">
                <a16:creationId xmlns:a16="http://schemas.microsoft.com/office/drawing/2014/main" id="{F1F92DF0-C306-4653-91AB-814983891CC9}"/>
              </a:ext>
            </a:extLst>
          </p:cNvPr>
          <p:cNvSpPr txBox="1"/>
          <p:nvPr/>
        </p:nvSpPr>
        <p:spPr>
          <a:xfrm>
            <a:off x="274200" y="3172171"/>
            <a:ext cx="5486400" cy="738664"/>
          </a:xfrm>
          <a:prstGeom prst="rect">
            <a:avLst/>
          </a:prstGeom>
          <a:noFill/>
        </p:spPr>
        <p:txBody>
          <a:bodyPr wrap="square">
            <a:spAutoFit/>
          </a:bodyPr>
          <a:lstStyle/>
          <a:p>
            <a:pPr algn="l"/>
            <a:r>
              <a:rPr lang="pt-BR" sz="2000" b="0" i="0" u="none" strike="noStrike" baseline="0" dirty="0">
                <a:latin typeface="CIDFont+F4"/>
              </a:rPr>
              <a:t>Atualizar filtro com CALCULATE</a:t>
            </a:r>
          </a:p>
          <a:p>
            <a:pPr algn="l"/>
            <a:r>
              <a:rPr lang="pt-BR" sz="1100" b="0" i="0" u="none" strike="noStrike" baseline="0" dirty="0">
                <a:latin typeface="CIDFont+F6"/>
              </a:rPr>
              <a:t>_</a:t>
            </a:r>
            <a:r>
              <a:rPr lang="pt-BR" sz="1100" b="0" i="0" u="none" strike="noStrike" baseline="0" dirty="0" err="1">
                <a:latin typeface="CIDFont+F6"/>
              </a:rPr>
              <a:t>Totalvendas</a:t>
            </a:r>
            <a:r>
              <a:rPr lang="pt-BR" sz="1100" b="0" i="0" u="none" strike="noStrike" baseline="0" dirty="0">
                <a:latin typeface="CIDFont+F6"/>
              </a:rPr>
              <a:t>(2019) = CALCULATE([_</a:t>
            </a:r>
            <a:r>
              <a:rPr lang="pt-BR" sz="1100" b="0" i="0" u="none" strike="noStrike" baseline="0" dirty="0" err="1">
                <a:latin typeface="CIDFont+F6"/>
              </a:rPr>
              <a:t>TotalVendas</a:t>
            </a:r>
            <a:r>
              <a:rPr lang="pt-BR" sz="1100" b="0" i="0" u="none" strike="noStrike" baseline="0" dirty="0">
                <a:latin typeface="CIDFont+F6"/>
              </a:rPr>
              <a:t>], '</a:t>
            </a:r>
            <a:r>
              <a:rPr lang="pt-BR" sz="1100" b="0" i="0" u="none" strike="noStrike" baseline="0" dirty="0" err="1">
                <a:latin typeface="CIDFont+F6"/>
              </a:rPr>
              <a:t>Reg</a:t>
            </a:r>
            <a:r>
              <a:rPr lang="pt-BR" sz="1100" b="0" i="0" u="none" strike="noStrike" baseline="0" dirty="0">
                <a:latin typeface="CIDFont+F6"/>
              </a:rPr>
              <a:t> Vendas'[Data da compra].[Year] =</a:t>
            </a:r>
          </a:p>
          <a:p>
            <a:pPr algn="l"/>
            <a:r>
              <a:rPr lang="pt-BR" sz="1100" b="0" i="0" u="none" strike="noStrike" baseline="0" dirty="0">
                <a:latin typeface="CIDFont+F6"/>
              </a:rPr>
              <a:t>2019)</a:t>
            </a:r>
            <a:endParaRPr lang="pt-BR" sz="1100" dirty="0"/>
          </a:p>
        </p:txBody>
      </p:sp>
      <p:sp>
        <p:nvSpPr>
          <p:cNvPr id="24" name="CaixaDeTexto 23">
            <a:extLst>
              <a:ext uri="{FF2B5EF4-FFF2-40B4-BE49-F238E27FC236}">
                <a16:creationId xmlns:a16="http://schemas.microsoft.com/office/drawing/2014/main" id="{5BD28A06-E3EF-4B80-9E1E-2D101341F3EC}"/>
              </a:ext>
            </a:extLst>
          </p:cNvPr>
          <p:cNvSpPr txBox="1"/>
          <p:nvPr/>
        </p:nvSpPr>
        <p:spPr>
          <a:xfrm>
            <a:off x="5608200" y="3052547"/>
            <a:ext cx="4617720" cy="738664"/>
          </a:xfrm>
          <a:prstGeom prst="rect">
            <a:avLst/>
          </a:prstGeom>
          <a:noFill/>
        </p:spPr>
        <p:txBody>
          <a:bodyPr wrap="square">
            <a:spAutoFit/>
          </a:bodyPr>
          <a:lstStyle/>
          <a:p>
            <a:pPr algn="l"/>
            <a:r>
              <a:rPr lang="pt-BR" sz="2000" b="0" i="0" u="none" strike="noStrike" baseline="0" dirty="0">
                <a:latin typeface="CIDFont+F4"/>
              </a:rPr>
              <a:t>Adicionar filtro com CALCULATE</a:t>
            </a:r>
          </a:p>
          <a:p>
            <a:pPr algn="l"/>
            <a:r>
              <a:rPr lang="pt-BR" sz="1100" b="0" i="0" u="none" strike="noStrike" baseline="0" dirty="0">
                <a:latin typeface="CIDFont+F6"/>
              </a:rPr>
              <a:t>_</a:t>
            </a:r>
            <a:r>
              <a:rPr lang="pt-BR" sz="1100" b="0" i="0" u="none" strike="noStrike" baseline="0" dirty="0" err="1">
                <a:latin typeface="CIDFont+F6"/>
              </a:rPr>
              <a:t>TotalVendasMóveis</a:t>
            </a:r>
            <a:r>
              <a:rPr lang="pt-BR" sz="1100" b="0" i="0" u="none" strike="noStrike" baseline="0" dirty="0">
                <a:latin typeface="CIDFont+F6"/>
              </a:rPr>
              <a:t>= CALCULATE( [_</a:t>
            </a:r>
            <a:r>
              <a:rPr lang="pt-BR" sz="1100" b="0" i="0" u="none" strike="noStrike" baseline="0" dirty="0" err="1">
                <a:latin typeface="CIDFont+F6"/>
              </a:rPr>
              <a:t>TotalVendas</a:t>
            </a:r>
            <a:r>
              <a:rPr lang="pt-BR" sz="1100" b="0" i="0" u="none" strike="noStrike" baseline="0" dirty="0">
                <a:latin typeface="CIDFont+F6"/>
              </a:rPr>
              <a:t>], '</a:t>
            </a:r>
            <a:r>
              <a:rPr lang="pt-BR" sz="1100" b="0" i="0" u="none" strike="noStrike" baseline="0" dirty="0" err="1">
                <a:latin typeface="CIDFont+F6"/>
              </a:rPr>
              <a:t>Reg</a:t>
            </a:r>
            <a:r>
              <a:rPr lang="pt-BR" sz="1100" b="0" i="0" u="none" strike="noStrike" baseline="0" dirty="0">
                <a:latin typeface="CIDFont+F6"/>
              </a:rPr>
              <a:t> Vendas'[Categoria] = "Móveis" )</a:t>
            </a:r>
            <a:endParaRPr lang="pt-BR" sz="1100" dirty="0"/>
          </a:p>
        </p:txBody>
      </p:sp>
      <p:pic>
        <p:nvPicPr>
          <p:cNvPr id="26" name="Imagem 25">
            <a:extLst>
              <a:ext uri="{FF2B5EF4-FFF2-40B4-BE49-F238E27FC236}">
                <a16:creationId xmlns:a16="http://schemas.microsoft.com/office/drawing/2014/main" id="{3E52E7E4-3581-45BA-B863-5483EF7F880F}"/>
              </a:ext>
            </a:extLst>
          </p:cNvPr>
          <p:cNvPicPr>
            <a:picLocks noChangeAspect="1"/>
          </p:cNvPicPr>
          <p:nvPr/>
        </p:nvPicPr>
        <p:blipFill>
          <a:blip r:embed="rId4"/>
          <a:stretch>
            <a:fillRect/>
          </a:stretch>
        </p:blipFill>
        <p:spPr>
          <a:xfrm>
            <a:off x="2298897" y="3901272"/>
            <a:ext cx="5963285" cy="1487797"/>
          </a:xfrm>
          <a:prstGeom prst="rect">
            <a:avLst/>
          </a:prstGeom>
        </p:spPr>
      </p:pic>
    </p:spTree>
    <p:extLst>
      <p:ext uri="{BB962C8B-B14F-4D97-AF65-F5344CB8AC3E}">
        <p14:creationId xmlns:p14="http://schemas.microsoft.com/office/powerpoint/2010/main" val="1143766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Expressões DAX de tabela</a:t>
            </a:r>
            <a:endParaRPr lang="pt-BR" sz="44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44</a:t>
            </a:fld>
            <a:endParaRPr lang="de-DE"/>
          </a:p>
        </p:txBody>
      </p:sp>
      <p:sp>
        <p:nvSpPr>
          <p:cNvPr id="9" name="CaixaDeTexto 8">
            <a:extLst>
              <a:ext uri="{FF2B5EF4-FFF2-40B4-BE49-F238E27FC236}">
                <a16:creationId xmlns:a16="http://schemas.microsoft.com/office/drawing/2014/main" id="{FD8EF577-DA6E-42D3-B7BC-15D4C22CAC04}"/>
              </a:ext>
            </a:extLst>
          </p:cNvPr>
          <p:cNvSpPr txBox="1"/>
          <p:nvPr/>
        </p:nvSpPr>
        <p:spPr>
          <a:xfrm>
            <a:off x="259200" y="828378"/>
            <a:ext cx="10591800" cy="923330"/>
          </a:xfrm>
          <a:prstGeom prst="rect">
            <a:avLst/>
          </a:prstGeom>
          <a:noFill/>
        </p:spPr>
        <p:txBody>
          <a:bodyPr wrap="square">
            <a:spAutoFit/>
          </a:bodyPr>
          <a:lstStyle/>
          <a:p>
            <a:pPr algn="l"/>
            <a:r>
              <a:rPr lang="pt-BR" sz="1800" b="0" i="0" u="none" strike="noStrike" baseline="0">
                <a:latin typeface="CIDFont+F9"/>
              </a:rPr>
              <a:t>As funções de tabela permitem que os usuários do Power BI criem uma tabela intermediária, que é exibida no</a:t>
            </a:r>
          </a:p>
          <a:p>
            <a:pPr algn="l"/>
            <a:r>
              <a:rPr lang="pt-BR" sz="1800" b="0" i="0" u="none" strike="noStrike" baseline="0">
                <a:latin typeface="CIDFont+F9"/>
              </a:rPr>
              <a:t>modelo de dados e pode ser usada em outras expressões DAX. As funções de tabela são tabelas</a:t>
            </a:r>
          </a:p>
          <a:p>
            <a:pPr algn="l"/>
            <a:r>
              <a:rPr lang="pt-BR" sz="1800" b="0" i="0" u="none" strike="noStrike" baseline="0">
                <a:latin typeface="CIDFont+F9"/>
              </a:rPr>
              <a:t>temporárias que você pode usar. Entretanto, elas não são visíveis porque não são emitidas.</a:t>
            </a:r>
            <a:endParaRPr lang="pt-BR" dirty="0"/>
          </a:p>
        </p:txBody>
      </p:sp>
      <p:sp>
        <p:nvSpPr>
          <p:cNvPr id="11" name="CaixaDeTexto 10">
            <a:extLst>
              <a:ext uri="{FF2B5EF4-FFF2-40B4-BE49-F238E27FC236}">
                <a16:creationId xmlns:a16="http://schemas.microsoft.com/office/drawing/2014/main" id="{8DCEDC30-4483-4A83-98E0-E90D75E6550C}"/>
              </a:ext>
            </a:extLst>
          </p:cNvPr>
          <p:cNvSpPr txBox="1"/>
          <p:nvPr/>
        </p:nvSpPr>
        <p:spPr>
          <a:xfrm>
            <a:off x="266700" y="1932086"/>
            <a:ext cx="5486400" cy="369332"/>
          </a:xfrm>
          <a:prstGeom prst="rect">
            <a:avLst/>
          </a:prstGeom>
          <a:noFill/>
        </p:spPr>
        <p:txBody>
          <a:bodyPr wrap="square">
            <a:spAutoFit/>
          </a:bodyPr>
          <a:lstStyle/>
          <a:p>
            <a:r>
              <a:rPr lang="pt-BR" sz="1800" b="0" i="0" u="none" strike="noStrike" baseline="0" dirty="0">
                <a:latin typeface="CIDFont+F4"/>
              </a:rPr>
              <a:t>Função FILTER</a:t>
            </a:r>
            <a:endParaRPr lang="pt-BR" dirty="0"/>
          </a:p>
        </p:txBody>
      </p:sp>
      <p:pic>
        <p:nvPicPr>
          <p:cNvPr id="12" name="Imagem 11">
            <a:extLst>
              <a:ext uri="{FF2B5EF4-FFF2-40B4-BE49-F238E27FC236}">
                <a16:creationId xmlns:a16="http://schemas.microsoft.com/office/drawing/2014/main" id="{F4B59074-A83C-4A93-B75D-6BB21CA0876A}"/>
              </a:ext>
            </a:extLst>
          </p:cNvPr>
          <p:cNvPicPr>
            <a:picLocks noChangeAspect="1"/>
          </p:cNvPicPr>
          <p:nvPr/>
        </p:nvPicPr>
        <p:blipFill>
          <a:blip r:embed="rId2"/>
          <a:stretch>
            <a:fillRect/>
          </a:stretch>
        </p:blipFill>
        <p:spPr>
          <a:xfrm>
            <a:off x="259200" y="2345467"/>
            <a:ext cx="2796988" cy="896471"/>
          </a:xfrm>
          <a:prstGeom prst="rect">
            <a:avLst/>
          </a:prstGeom>
        </p:spPr>
      </p:pic>
      <p:pic>
        <p:nvPicPr>
          <p:cNvPr id="14" name="Imagem 13">
            <a:extLst>
              <a:ext uri="{FF2B5EF4-FFF2-40B4-BE49-F238E27FC236}">
                <a16:creationId xmlns:a16="http://schemas.microsoft.com/office/drawing/2014/main" id="{8FA336DA-1575-4C6A-9C08-E6155AED22C6}"/>
              </a:ext>
            </a:extLst>
          </p:cNvPr>
          <p:cNvPicPr>
            <a:picLocks noChangeAspect="1"/>
          </p:cNvPicPr>
          <p:nvPr/>
        </p:nvPicPr>
        <p:blipFill>
          <a:blip r:embed="rId3"/>
          <a:stretch>
            <a:fillRect/>
          </a:stretch>
        </p:blipFill>
        <p:spPr>
          <a:xfrm>
            <a:off x="266700" y="3241938"/>
            <a:ext cx="3824997" cy="1678315"/>
          </a:xfrm>
          <a:prstGeom prst="rect">
            <a:avLst/>
          </a:prstGeom>
        </p:spPr>
      </p:pic>
      <p:pic>
        <p:nvPicPr>
          <p:cNvPr id="16" name="Imagem 15">
            <a:extLst>
              <a:ext uri="{FF2B5EF4-FFF2-40B4-BE49-F238E27FC236}">
                <a16:creationId xmlns:a16="http://schemas.microsoft.com/office/drawing/2014/main" id="{82DBDEFE-3A42-46B7-B1B2-B3CDB40293F6}"/>
              </a:ext>
            </a:extLst>
          </p:cNvPr>
          <p:cNvPicPr>
            <a:picLocks noChangeAspect="1"/>
          </p:cNvPicPr>
          <p:nvPr/>
        </p:nvPicPr>
        <p:blipFill>
          <a:blip r:embed="rId4"/>
          <a:stretch>
            <a:fillRect/>
          </a:stretch>
        </p:blipFill>
        <p:spPr>
          <a:xfrm>
            <a:off x="5040601" y="2116752"/>
            <a:ext cx="3674656" cy="3070963"/>
          </a:xfrm>
          <a:prstGeom prst="rect">
            <a:avLst/>
          </a:prstGeom>
        </p:spPr>
      </p:pic>
    </p:spTree>
    <p:extLst>
      <p:ext uri="{BB962C8B-B14F-4D97-AF65-F5344CB8AC3E}">
        <p14:creationId xmlns:p14="http://schemas.microsoft.com/office/powerpoint/2010/main" val="163642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Expressões DAX de tabela</a:t>
            </a:r>
            <a:endParaRPr lang="pt-BR" sz="44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45</a:t>
            </a:fld>
            <a:endParaRPr lang="de-DE"/>
          </a:p>
        </p:txBody>
      </p:sp>
      <p:sp>
        <p:nvSpPr>
          <p:cNvPr id="10" name="CaixaDeTexto 9">
            <a:extLst>
              <a:ext uri="{FF2B5EF4-FFF2-40B4-BE49-F238E27FC236}">
                <a16:creationId xmlns:a16="http://schemas.microsoft.com/office/drawing/2014/main" id="{461A24B1-7B3D-4761-B138-B89F30DAB11A}"/>
              </a:ext>
            </a:extLst>
          </p:cNvPr>
          <p:cNvSpPr txBox="1"/>
          <p:nvPr/>
        </p:nvSpPr>
        <p:spPr>
          <a:xfrm>
            <a:off x="266700" y="940415"/>
            <a:ext cx="9898380" cy="646331"/>
          </a:xfrm>
          <a:prstGeom prst="rect">
            <a:avLst/>
          </a:prstGeom>
          <a:noFill/>
        </p:spPr>
        <p:txBody>
          <a:bodyPr wrap="square">
            <a:spAutoFit/>
          </a:bodyPr>
          <a:lstStyle/>
          <a:p>
            <a:pPr algn="l"/>
            <a:r>
              <a:rPr lang="pt-BR" sz="1800" b="0" i="0" u="none" strike="noStrike" baseline="0" dirty="0">
                <a:latin typeface="CIDFont+F4"/>
              </a:rPr>
              <a:t>Função VALUES – Retorna uma </a:t>
            </a:r>
            <a:r>
              <a:rPr lang="pt-BR" sz="1800" b="0" i="0" u="none" strike="noStrike" baseline="0" dirty="0">
                <a:latin typeface="CIDFont+F10"/>
              </a:rPr>
              <a:t>tabela </a:t>
            </a:r>
            <a:r>
              <a:rPr lang="pt-BR" sz="1800" b="0" i="0" u="none" strike="noStrike" baseline="0" dirty="0">
                <a:latin typeface="CIDFont+F4"/>
              </a:rPr>
              <a:t>de uma coluna que contém os valores distintos da</a:t>
            </a:r>
          </a:p>
          <a:p>
            <a:pPr algn="l"/>
            <a:r>
              <a:rPr lang="pt-BR" sz="1800" b="0" i="0" u="none" strike="noStrike" baseline="0" dirty="0">
                <a:latin typeface="CIDFont+F4"/>
              </a:rPr>
              <a:t>tabela ou coluna especificada.</a:t>
            </a:r>
            <a:endParaRPr lang="pt-BR" dirty="0"/>
          </a:p>
        </p:txBody>
      </p:sp>
      <p:pic>
        <p:nvPicPr>
          <p:cNvPr id="6" name="Imagem 5">
            <a:extLst>
              <a:ext uri="{FF2B5EF4-FFF2-40B4-BE49-F238E27FC236}">
                <a16:creationId xmlns:a16="http://schemas.microsoft.com/office/drawing/2014/main" id="{6D238710-787F-4AB3-A283-8B478E6CA187}"/>
              </a:ext>
            </a:extLst>
          </p:cNvPr>
          <p:cNvPicPr>
            <a:picLocks noChangeAspect="1"/>
          </p:cNvPicPr>
          <p:nvPr/>
        </p:nvPicPr>
        <p:blipFill>
          <a:blip r:embed="rId2"/>
          <a:stretch>
            <a:fillRect/>
          </a:stretch>
        </p:blipFill>
        <p:spPr>
          <a:xfrm>
            <a:off x="3950195" y="1549020"/>
            <a:ext cx="2531390" cy="746618"/>
          </a:xfrm>
          <a:prstGeom prst="rect">
            <a:avLst/>
          </a:prstGeom>
        </p:spPr>
      </p:pic>
      <p:sp>
        <p:nvSpPr>
          <p:cNvPr id="15" name="CaixaDeTexto 14">
            <a:extLst>
              <a:ext uri="{FF2B5EF4-FFF2-40B4-BE49-F238E27FC236}">
                <a16:creationId xmlns:a16="http://schemas.microsoft.com/office/drawing/2014/main" id="{AFAC0EAB-B855-4A97-95B5-4CFE4806EEE3}"/>
              </a:ext>
            </a:extLst>
          </p:cNvPr>
          <p:cNvSpPr txBox="1"/>
          <p:nvPr/>
        </p:nvSpPr>
        <p:spPr>
          <a:xfrm>
            <a:off x="259200" y="2409286"/>
            <a:ext cx="9822180" cy="584775"/>
          </a:xfrm>
          <a:prstGeom prst="rect">
            <a:avLst/>
          </a:prstGeom>
          <a:noFill/>
        </p:spPr>
        <p:txBody>
          <a:bodyPr wrap="square">
            <a:spAutoFit/>
          </a:bodyPr>
          <a:lstStyle/>
          <a:p>
            <a:pPr algn="l"/>
            <a:r>
              <a:rPr lang="pt-BR" sz="1600" b="0" i="0" u="none" strike="noStrike" baseline="0" dirty="0" err="1">
                <a:latin typeface="CIDFont+F9"/>
              </a:rPr>
              <a:t>Ex</a:t>
            </a:r>
            <a:r>
              <a:rPr lang="pt-BR" sz="1600" b="0" i="0" u="none" strike="noStrike" baseline="0" dirty="0">
                <a:latin typeface="CIDFont+F9"/>
              </a:rPr>
              <a:t>: Para calcular a média do total das venda por estado, é necessário saber os valores da venda em cada estado</a:t>
            </a:r>
          </a:p>
          <a:p>
            <a:pPr algn="l"/>
            <a:r>
              <a:rPr lang="pt-BR" sz="1600" b="0" i="0" u="none" strike="noStrike" baseline="0" dirty="0">
                <a:latin typeface="CIDFont+F9"/>
              </a:rPr>
              <a:t>separadamente para então calcular a média.</a:t>
            </a:r>
            <a:endParaRPr lang="pt-BR" sz="1600" dirty="0"/>
          </a:p>
        </p:txBody>
      </p:sp>
      <p:sp>
        <p:nvSpPr>
          <p:cNvPr id="17" name="CaixaDeTexto 16">
            <a:extLst>
              <a:ext uri="{FF2B5EF4-FFF2-40B4-BE49-F238E27FC236}">
                <a16:creationId xmlns:a16="http://schemas.microsoft.com/office/drawing/2014/main" id="{3BF0D1E9-7BF9-4BC5-9A12-A76BF57A2B66}"/>
              </a:ext>
            </a:extLst>
          </p:cNvPr>
          <p:cNvSpPr txBox="1"/>
          <p:nvPr/>
        </p:nvSpPr>
        <p:spPr>
          <a:xfrm>
            <a:off x="266700" y="2994061"/>
            <a:ext cx="10450800" cy="2169825"/>
          </a:xfrm>
          <a:prstGeom prst="rect">
            <a:avLst/>
          </a:prstGeom>
          <a:noFill/>
        </p:spPr>
        <p:txBody>
          <a:bodyPr wrap="square">
            <a:spAutoFit/>
          </a:bodyPr>
          <a:lstStyle/>
          <a:p>
            <a:pPr algn="l"/>
            <a:r>
              <a:rPr lang="pt-BR" sz="2000" b="0" i="0" u="none" strike="noStrike" baseline="0" dirty="0">
                <a:latin typeface="CIDFont+F4"/>
              </a:rPr>
              <a:t>Passo a passo:</a:t>
            </a:r>
          </a:p>
          <a:p>
            <a:pPr algn="l"/>
            <a:r>
              <a:rPr lang="pt-BR" sz="2000" b="0" i="0" u="none" strike="noStrike" baseline="0" dirty="0">
                <a:latin typeface="CIDFont+F4"/>
              </a:rPr>
              <a:t>• Criar uma tabela com VALUES dos Estados;</a:t>
            </a:r>
          </a:p>
          <a:p>
            <a:pPr algn="l"/>
            <a:r>
              <a:rPr lang="pt-BR" sz="1100" b="0" i="0" u="none" strike="noStrike" baseline="0" dirty="0" err="1">
                <a:latin typeface="CIDFont+F6"/>
              </a:rPr>
              <a:t>TabelaEstado</a:t>
            </a:r>
            <a:r>
              <a:rPr lang="pt-BR" sz="1100" b="0" i="0" u="none" strike="noStrike" baseline="0" dirty="0">
                <a:latin typeface="CIDFont+F6"/>
              </a:rPr>
              <a:t> = VALUES ('</a:t>
            </a:r>
            <a:r>
              <a:rPr lang="pt-BR" sz="1100" b="0" i="0" u="none" strike="noStrike" baseline="0" dirty="0" err="1">
                <a:latin typeface="CIDFont+F6"/>
              </a:rPr>
              <a:t>Reg</a:t>
            </a:r>
            <a:r>
              <a:rPr lang="pt-BR" sz="1100" b="0" i="0" u="none" strike="noStrike" baseline="0" dirty="0">
                <a:latin typeface="CIDFont+F6"/>
              </a:rPr>
              <a:t> Vendas'[Estado])</a:t>
            </a:r>
          </a:p>
          <a:p>
            <a:pPr algn="l"/>
            <a:endParaRPr lang="pt-BR" sz="1100" b="0" i="0" u="none" strike="noStrike" baseline="0" dirty="0">
              <a:latin typeface="CIDFont+F6"/>
            </a:endParaRPr>
          </a:p>
          <a:p>
            <a:pPr algn="l"/>
            <a:r>
              <a:rPr lang="pt-BR" sz="2000" b="0" i="0" u="none" strike="noStrike" baseline="0" dirty="0">
                <a:latin typeface="CIDFont+F4"/>
              </a:rPr>
              <a:t>• Adicionar coluna com a medida de Soma;</a:t>
            </a:r>
          </a:p>
          <a:p>
            <a:pPr algn="l"/>
            <a:r>
              <a:rPr lang="pt-BR" sz="1100" b="0" i="0" u="none" strike="noStrike" baseline="0" dirty="0" err="1">
                <a:latin typeface="CIDFont+F6"/>
              </a:rPr>
              <a:t>VendaPorEstado</a:t>
            </a:r>
            <a:r>
              <a:rPr lang="pt-BR" sz="1100" b="0" i="0" u="none" strike="noStrike" baseline="0" dirty="0">
                <a:latin typeface="CIDFont+F6"/>
              </a:rPr>
              <a:t> = [_</a:t>
            </a:r>
            <a:r>
              <a:rPr lang="pt-BR" sz="1100" b="0" i="0" u="none" strike="noStrike" baseline="0" dirty="0" err="1">
                <a:latin typeface="CIDFont+F6"/>
              </a:rPr>
              <a:t>TotalVendas</a:t>
            </a:r>
            <a:r>
              <a:rPr lang="pt-BR" sz="1100" b="0" i="0" u="none" strike="noStrike" baseline="0" dirty="0">
                <a:latin typeface="CIDFont+F6"/>
              </a:rPr>
              <a:t>]</a:t>
            </a:r>
          </a:p>
          <a:p>
            <a:pPr algn="l"/>
            <a:endParaRPr lang="pt-BR" sz="1100" b="0" i="0" u="none" strike="noStrike" baseline="0" dirty="0">
              <a:latin typeface="CIDFont+F6"/>
            </a:endParaRPr>
          </a:p>
          <a:p>
            <a:pPr algn="l"/>
            <a:r>
              <a:rPr lang="pt-BR" sz="2000" b="0" i="0" u="none" strike="noStrike" baseline="0" dirty="0">
                <a:latin typeface="CIDFont+F4"/>
              </a:rPr>
              <a:t>• Criar uma medida de media;</a:t>
            </a:r>
          </a:p>
          <a:p>
            <a:pPr algn="l"/>
            <a:r>
              <a:rPr lang="pt-BR" sz="1100" b="0" i="0" u="none" strike="noStrike" baseline="0" dirty="0">
                <a:latin typeface="CIDFont+F6"/>
              </a:rPr>
              <a:t>_</a:t>
            </a:r>
            <a:r>
              <a:rPr lang="pt-BR" sz="1100" b="0" i="0" u="none" strike="noStrike" baseline="0" dirty="0" err="1">
                <a:latin typeface="CIDFont+F6"/>
              </a:rPr>
              <a:t>MediaPorEstado</a:t>
            </a:r>
            <a:r>
              <a:rPr lang="pt-BR" sz="1100" b="0" i="0" u="none" strike="noStrike" baseline="0" dirty="0">
                <a:latin typeface="CIDFont+F6"/>
              </a:rPr>
              <a:t> = AVERAGE(</a:t>
            </a:r>
            <a:r>
              <a:rPr lang="pt-BR" sz="1100" b="0" i="0" u="none" strike="noStrike" baseline="0" dirty="0" err="1">
                <a:latin typeface="CIDFont+F6"/>
              </a:rPr>
              <a:t>TabelaEstado</a:t>
            </a:r>
            <a:r>
              <a:rPr lang="pt-BR" sz="1100" b="0" i="0" u="none" strike="noStrike" baseline="0" dirty="0">
                <a:latin typeface="CIDFont+F6"/>
              </a:rPr>
              <a:t>[</a:t>
            </a:r>
            <a:r>
              <a:rPr lang="pt-BR" sz="1100" b="0" i="0" u="none" strike="noStrike" baseline="0" dirty="0" err="1">
                <a:latin typeface="CIDFont+F6"/>
              </a:rPr>
              <a:t>VendaPorEstado</a:t>
            </a:r>
            <a:r>
              <a:rPr lang="pt-BR" sz="1100" b="0" i="0" u="none" strike="noStrike" baseline="0" dirty="0">
                <a:latin typeface="CIDFont+F6"/>
              </a:rPr>
              <a:t>])</a:t>
            </a:r>
            <a:endParaRPr lang="pt-BR" sz="1100" dirty="0"/>
          </a:p>
        </p:txBody>
      </p:sp>
    </p:spTree>
    <p:extLst>
      <p:ext uri="{BB962C8B-B14F-4D97-AF65-F5344CB8AC3E}">
        <p14:creationId xmlns:p14="http://schemas.microsoft.com/office/powerpoint/2010/main" val="3210275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Expressões DAX de tabela</a:t>
            </a:r>
            <a:endParaRPr lang="pt-BR" sz="44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46</a:t>
            </a:fld>
            <a:endParaRPr lang="de-DE"/>
          </a:p>
        </p:txBody>
      </p:sp>
      <p:sp>
        <p:nvSpPr>
          <p:cNvPr id="10" name="CaixaDeTexto 9">
            <a:extLst>
              <a:ext uri="{FF2B5EF4-FFF2-40B4-BE49-F238E27FC236}">
                <a16:creationId xmlns:a16="http://schemas.microsoft.com/office/drawing/2014/main" id="{461A24B1-7B3D-4761-B138-B89F30DAB11A}"/>
              </a:ext>
            </a:extLst>
          </p:cNvPr>
          <p:cNvSpPr txBox="1"/>
          <p:nvPr/>
        </p:nvSpPr>
        <p:spPr>
          <a:xfrm>
            <a:off x="266700" y="940415"/>
            <a:ext cx="9898380" cy="646331"/>
          </a:xfrm>
          <a:prstGeom prst="rect">
            <a:avLst/>
          </a:prstGeom>
          <a:noFill/>
        </p:spPr>
        <p:txBody>
          <a:bodyPr wrap="square">
            <a:spAutoFit/>
          </a:bodyPr>
          <a:lstStyle/>
          <a:p>
            <a:pPr algn="l"/>
            <a:r>
              <a:rPr lang="pt-BR" sz="1800" b="0" i="0" u="none" strike="noStrike" baseline="0" dirty="0">
                <a:latin typeface="CIDFont+F4"/>
              </a:rPr>
              <a:t>Função VALUES – Retorna uma </a:t>
            </a:r>
            <a:r>
              <a:rPr lang="pt-BR" sz="1800" b="0" i="0" u="none" strike="noStrike" baseline="0" dirty="0">
                <a:latin typeface="CIDFont+F10"/>
              </a:rPr>
              <a:t>tabela </a:t>
            </a:r>
            <a:r>
              <a:rPr lang="pt-BR" sz="1800" b="0" i="0" u="none" strike="noStrike" baseline="0" dirty="0">
                <a:latin typeface="CIDFont+F4"/>
              </a:rPr>
              <a:t>de uma coluna que contém os valores distintos da</a:t>
            </a:r>
          </a:p>
          <a:p>
            <a:pPr algn="l"/>
            <a:r>
              <a:rPr lang="pt-BR" sz="1800" b="0" i="0" u="none" strike="noStrike" baseline="0" dirty="0">
                <a:latin typeface="CIDFont+F4"/>
              </a:rPr>
              <a:t>tabela ou coluna especificada.</a:t>
            </a:r>
            <a:endParaRPr lang="pt-BR" dirty="0"/>
          </a:p>
        </p:txBody>
      </p:sp>
      <p:pic>
        <p:nvPicPr>
          <p:cNvPr id="6" name="Imagem 5">
            <a:extLst>
              <a:ext uri="{FF2B5EF4-FFF2-40B4-BE49-F238E27FC236}">
                <a16:creationId xmlns:a16="http://schemas.microsoft.com/office/drawing/2014/main" id="{6D238710-787F-4AB3-A283-8B478E6CA187}"/>
              </a:ext>
            </a:extLst>
          </p:cNvPr>
          <p:cNvPicPr>
            <a:picLocks noChangeAspect="1"/>
          </p:cNvPicPr>
          <p:nvPr/>
        </p:nvPicPr>
        <p:blipFill>
          <a:blip r:embed="rId2"/>
          <a:stretch>
            <a:fillRect/>
          </a:stretch>
        </p:blipFill>
        <p:spPr>
          <a:xfrm>
            <a:off x="3950195" y="1549020"/>
            <a:ext cx="2531390" cy="746618"/>
          </a:xfrm>
          <a:prstGeom prst="rect">
            <a:avLst/>
          </a:prstGeom>
        </p:spPr>
      </p:pic>
      <p:sp>
        <p:nvSpPr>
          <p:cNvPr id="15" name="CaixaDeTexto 14">
            <a:extLst>
              <a:ext uri="{FF2B5EF4-FFF2-40B4-BE49-F238E27FC236}">
                <a16:creationId xmlns:a16="http://schemas.microsoft.com/office/drawing/2014/main" id="{AFAC0EAB-B855-4A97-95B5-4CFE4806EEE3}"/>
              </a:ext>
            </a:extLst>
          </p:cNvPr>
          <p:cNvSpPr txBox="1"/>
          <p:nvPr/>
        </p:nvSpPr>
        <p:spPr>
          <a:xfrm>
            <a:off x="259200" y="2409286"/>
            <a:ext cx="9822180" cy="584775"/>
          </a:xfrm>
          <a:prstGeom prst="rect">
            <a:avLst/>
          </a:prstGeom>
          <a:noFill/>
        </p:spPr>
        <p:txBody>
          <a:bodyPr wrap="square">
            <a:spAutoFit/>
          </a:bodyPr>
          <a:lstStyle/>
          <a:p>
            <a:pPr algn="l"/>
            <a:r>
              <a:rPr lang="pt-BR" sz="1600" b="0" i="0" u="none" strike="noStrike" baseline="0" dirty="0" err="1">
                <a:latin typeface="CIDFont+F9"/>
              </a:rPr>
              <a:t>Ex</a:t>
            </a:r>
            <a:r>
              <a:rPr lang="pt-BR" sz="1600" b="0" i="0" u="none" strike="noStrike" baseline="0" dirty="0">
                <a:latin typeface="CIDFont+F9"/>
              </a:rPr>
              <a:t>: Para calcular a média do total das venda por estado, é necessário saber os valores da venda em cada estado</a:t>
            </a:r>
          </a:p>
          <a:p>
            <a:pPr algn="l"/>
            <a:r>
              <a:rPr lang="pt-BR" sz="1600" b="0" i="0" u="none" strike="noStrike" baseline="0" dirty="0">
                <a:latin typeface="CIDFont+F9"/>
              </a:rPr>
              <a:t>separadamente para então calcular a média.</a:t>
            </a:r>
            <a:endParaRPr lang="pt-BR" sz="1600" dirty="0"/>
          </a:p>
        </p:txBody>
      </p:sp>
      <p:sp>
        <p:nvSpPr>
          <p:cNvPr id="17" name="CaixaDeTexto 16">
            <a:extLst>
              <a:ext uri="{FF2B5EF4-FFF2-40B4-BE49-F238E27FC236}">
                <a16:creationId xmlns:a16="http://schemas.microsoft.com/office/drawing/2014/main" id="{3BF0D1E9-7BF9-4BC5-9A12-A76BF57A2B66}"/>
              </a:ext>
            </a:extLst>
          </p:cNvPr>
          <p:cNvSpPr txBox="1"/>
          <p:nvPr/>
        </p:nvSpPr>
        <p:spPr>
          <a:xfrm>
            <a:off x="266700" y="2994061"/>
            <a:ext cx="10450800" cy="2169825"/>
          </a:xfrm>
          <a:prstGeom prst="rect">
            <a:avLst/>
          </a:prstGeom>
          <a:noFill/>
        </p:spPr>
        <p:txBody>
          <a:bodyPr wrap="square">
            <a:spAutoFit/>
          </a:bodyPr>
          <a:lstStyle/>
          <a:p>
            <a:pPr algn="l"/>
            <a:r>
              <a:rPr lang="pt-BR" sz="2000" b="0" i="0" u="none" strike="noStrike" baseline="0" dirty="0">
                <a:latin typeface="CIDFont+F4"/>
              </a:rPr>
              <a:t>Passo a passo:</a:t>
            </a:r>
          </a:p>
          <a:p>
            <a:pPr algn="l"/>
            <a:r>
              <a:rPr lang="pt-BR" sz="2000" b="0" i="0" u="none" strike="noStrike" baseline="0" dirty="0">
                <a:latin typeface="CIDFont+F4"/>
              </a:rPr>
              <a:t>• Criar uma tabela com VALUES dos Estados;</a:t>
            </a:r>
          </a:p>
          <a:p>
            <a:pPr algn="l"/>
            <a:r>
              <a:rPr lang="pt-BR" sz="1100" b="0" i="0" u="none" strike="noStrike" baseline="0" dirty="0" err="1">
                <a:latin typeface="CIDFont+F6"/>
              </a:rPr>
              <a:t>TabelaEstado</a:t>
            </a:r>
            <a:r>
              <a:rPr lang="pt-BR" sz="1100" b="0" i="0" u="none" strike="noStrike" baseline="0" dirty="0">
                <a:latin typeface="CIDFont+F6"/>
              </a:rPr>
              <a:t> = VALUES ('</a:t>
            </a:r>
            <a:r>
              <a:rPr lang="pt-BR" sz="1100" b="0" i="0" u="none" strike="noStrike" baseline="0" dirty="0" err="1">
                <a:latin typeface="CIDFont+F6"/>
              </a:rPr>
              <a:t>Reg</a:t>
            </a:r>
            <a:r>
              <a:rPr lang="pt-BR" sz="1100" b="0" i="0" u="none" strike="noStrike" baseline="0" dirty="0">
                <a:latin typeface="CIDFont+F6"/>
              </a:rPr>
              <a:t> Vendas'[Estado])</a:t>
            </a:r>
          </a:p>
          <a:p>
            <a:pPr algn="l"/>
            <a:endParaRPr lang="pt-BR" sz="1100" b="0" i="0" u="none" strike="noStrike" baseline="0" dirty="0">
              <a:latin typeface="CIDFont+F6"/>
            </a:endParaRPr>
          </a:p>
          <a:p>
            <a:pPr algn="l"/>
            <a:r>
              <a:rPr lang="pt-BR" sz="2000" b="0" i="0" u="none" strike="noStrike" baseline="0" dirty="0">
                <a:latin typeface="CIDFont+F4"/>
              </a:rPr>
              <a:t>• Adicionar coluna com a medida de Soma;</a:t>
            </a:r>
          </a:p>
          <a:p>
            <a:pPr algn="l"/>
            <a:r>
              <a:rPr lang="pt-BR" sz="1100" b="0" i="0" u="none" strike="noStrike" baseline="0" dirty="0" err="1">
                <a:latin typeface="CIDFont+F6"/>
              </a:rPr>
              <a:t>VendaPorEstado</a:t>
            </a:r>
            <a:r>
              <a:rPr lang="pt-BR" sz="1100" b="0" i="0" u="none" strike="noStrike" baseline="0" dirty="0">
                <a:latin typeface="CIDFont+F6"/>
              </a:rPr>
              <a:t> = [_</a:t>
            </a:r>
            <a:r>
              <a:rPr lang="pt-BR" sz="1100" b="0" i="0" u="none" strike="noStrike" baseline="0" dirty="0" err="1">
                <a:latin typeface="CIDFont+F6"/>
              </a:rPr>
              <a:t>TotalVendas</a:t>
            </a:r>
            <a:r>
              <a:rPr lang="pt-BR" sz="1100" b="0" i="0" u="none" strike="noStrike" baseline="0" dirty="0">
                <a:latin typeface="CIDFont+F6"/>
              </a:rPr>
              <a:t>]</a:t>
            </a:r>
          </a:p>
          <a:p>
            <a:pPr algn="l"/>
            <a:endParaRPr lang="pt-BR" sz="1100" b="0" i="0" u="none" strike="noStrike" baseline="0" dirty="0">
              <a:latin typeface="CIDFont+F6"/>
            </a:endParaRPr>
          </a:p>
          <a:p>
            <a:pPr algn="l"/>
            <a:r>
              <a:rPr lang="pt-BR" sz="2000" b="0" i="0" u="none" strike="noStrike" baseline="0" dirty="0">
                <a:latin typeface="CIDFont+F4"/>
              </a:rPr>
              <a:t>• Criar uma medida de media;</a:t>
            </a:r>
          </a:p>
          <a:p>
            <a:pPr algn="l"/>
            <a:r>
              <a:rPr lang="pt-BR" sz="1100" b="0" i="0" u="none" strike="noStrike" baseline="0" dirty="0">
                <a:latin typeface="CIDFont+F6"/>
              </a:rPr>
              <a:t>_</a:t>
            </a:r>
            <a:r>
              <a:rPr lang="pt-BR" sz="1100" b="0" i="0" u="none" strike="noStrike" baseline="0" dirty="0" err="1">
                <a:latin typeface="CIDFont+F6"/>
              </a:rPr>
              <a:t>MediaPorEstado</a:t>
            </a:r>
            <a:r>
              <a:rPr lang="pt-BR" sz="1100" b="0" i="0" u="none" strike="noStrike" baseline="0" dirty="0">
                <a:latin typeface="CIDFont+F6"/>
              </a:rPr>
              <a:t> = AVERAGE(</a:t>
            </a:r>
            <a:r>
              <a:rPr lang="pt-BR" sz="1100" b="0" i="0" u="none" strike="noStrike" baseline="0" dirty="0" err="1">
                <a:latin typeface="CIDFont+F6"/>
              </a:rPr>
              <a:t>TabelaEstado</a:t>
            </a:r>
            <a:r>
              <a:rPr lang="pt-BR" sz="1100" b="0" i="0" u="none" strike="noStrike" baseline="0" dirty="0">
                <a:latin typeface="CIDFont+F6"/>
              </a:rPr>
              <a:t>[</a:t>
            </a:r>
            <a:r>
              <a:rPr lang="pt-BR" sz="1100" b="0" i="0" u="none" strike="noStrike" baseline="0" dirty="0" err="1">
                <a:latin typeface="CIDFont+F6"/>
              </a:rPr>
              <a:t>VendaPorEstado</a:t>
            </a:r>
            <a:r>
              <a:rPr lang="pt-BR" sz="1100" b="0" i="0" u="none" strike="noStrike" baseline="0" dirty="0">
                <a:latin typeface="CIDFont+F6"/>
              </a:rPr>
              <a:t>])</a:t>
            </a:r>
            <a:endParaRPr lang="pt-BR" sz="1100" dirty="0"/>
          </a:p>
        </p:txBody>
      </p:sp>
      <p:pic>
        <p:nvPicPr>
          <p:cNvPr id="5" name="Imagem 4">
            <a:extLst>
              <a:ext uri="{FF2B5EF4-FFF2-40B4-BE49-F238E27FC236}">
                <a16:creationId xmlns:a16="http://schemas.microsoft.com/office/drawing/2014/main" id="{3CA59670-D41F-4D66-99A3-A58976EE0468}"/>
              </a:ext>
            </a:extLst>
          </p:cNvPr>
          <p:cNvPicPr>
            <a:picLocks noChangeAspect="1"/>
          </p:cNvPicPr>
          <p:nvPr/>
        </p:nvPicPr>
        <p:blipFill>
          <a:blip r:embed="rId3"/>
          <a:stretch>
            <a:fillRect/>
          </a:stretch>
        </p:blipFill>
        <p:spPr>
          <a:xfrm>
            <a:off x="5964424" y="3528006"/>
            <a:ext cx="3765176" cy="1057835"/>
          </a:xfrm>
          <a:prstGeom prst="rect">
            <a:avLst/>
          </a:prstGeom>
        </p:spPr>
      </p:pic>
    </p:spTree>
    <p:extLst>
      <p:ext uri="{BB962C8B-B14F-4D97-AF65-F5344CB8AC3E}">
        <p14:creationId xmlns:p14="http://schemas.microsoft.com/office/powerpoint/2010/main" val="150340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Exercício – Cálculos no Power BI</a:t>
            </a:r>
            <a:endParaRPr lang="pt-BR" sz="66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47</a:t>
            </a:fld>
            <a:endParaRPr lang="de-DE"/>
          </a:p>
        </p:txBody>
      </p:sp>
      <p:sp>
        <p:nvSpPr>
          <p:cNvPr id="11" name="CaixaDeTexto 10">
            <a:extLst>
              <a:ext uri="{FF2B5EF4-FFF2-40B4-BE49-F238E27FC236}">
                <a16:creationId xmlns:a16="http://schemas.microsoft.com/office/drawing/2014/main" id="{3813379F-6EC7-4C23-916A-0008FA527567}"/>
              </a:ext>
            </a:extLst>
          </p:cNvPr>
          <p:cNvSpPr txBox="1"/>
          <p:nvPr/>
        </p:nvSpPr>
        <p:spPr>
          <a:xfrm>
            <a:off x="327660" y="978099"/>
            <a:ext cx="9105900" cy="2308324"/>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Com a fonte de dados “Sales </a:t>
            </a:r>
            <a:r>
              <a:rPr lang="pt-BR" sz="1800" b="0" i="0" u="none" strike="noStrike" baseline="0" dirty="0" err="1">
                <a:solidFill>
                  <a:srgbClr val="FF0000"/>
                </a:solidFill>
                <a:latin typeface="CIDFont+F5"/>
              </a:rPr>
              <a:t>product</a:t>
            </a:r>
            <a:r>
              <a:rPr lang="pt-BR" sz="1800" b="0" i="0" u="none" strike="noStrike" baseline="0" dirty="0">
                <a:solidFill>
                  <a:srgbClr val="FF0000"/>
                </a:solidFill>
                <a:latin typeface="CIDFont+F5"/>
              </a:rPr>
              <a:t> data set LONGO.xlsx” utilize o conhecimento</a:t>
            </a:r>
          </a:p>
          <a:p>
            <a:pPr algn="l"/>
            <a:r>
              <a:rPr lang="pt-BR" sz="1800" b="0" i="0" u="none" strike="noStrike" baseline="0" dirty="0">
                <a:solidFill>
                  <a:srgbClr val="FF0000"/>
                </a:solidFill>
                <a:latin typeface="CIDFont+F5"/>
              </a:rPr>
              <a:t>adquirido neste capitulo junto com o roteiro na </a:t>
            </a:r>
            <a:r>
              <a:rPr lang="pt-BR" sz="1800" b="0" i="0" u="none" strike="noStrike" baseline="0">
                <a:solidFill>
                  <a:srgbClr val="FF0000"/>
                </a:solidFill>
                <a:latin typeface="CIDFont+F5"/>
              </a:rPr>
              <a:t>pasta lab2 </a:t>
            </a:r>
            <a:r>
              <a:rPr lang="pt-BR" sz="1800" b="0" i="0" u="none" strike="noStrike" baseline="0" dirty="0">
                <a:solidFill>
                  <a:srgbClr val="FF0000"/>
                </a:solidFill>
                <a:latin typeface="CIDFont+F5"/>
              </a:rPr>
              <a:t>encontrar os valores: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média da quantidade de descontos total</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quantidade de ordens recebidas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média mensal de vendas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4"/>
              </a:rPr>
              <a:t>SALVE O ARQUIVO NO SEU COMPUTADOR COMO “</a:t>
            </a:r>
            <a:r>
              <a:rPr lang="pt-BR" sz="1800" b="0" i="0" u="none" strike="noStrike" baseline="0" dirty="0" err="1">
                <a:solidFill>
                  <a:srgbClr val="FF0000"/>
                </a:solidFill>
                <a:latin typeface="CIDFont+F4"/>
              </a:rPr>
              <a:t>Sales.pbix</a:t>
            </a:r>
            <a:r>
              <a:rPr lang="pt-BR" sz="1800" b="0" i="0" u="none" strike="noStrike" baseline="0" dirty="0">
                <a:solidFill>
                  <a:srgbClr val="FF0000"/>
                </a:solidFill>
                <a:latin typeface="CIDFont+F4"/>
              </a:rPr>
              <a:t>”</a:t>
            </a:r>
            <a:endParaRPr lang="pt-BR" dirty="0"/>
          </a:p>
        </p:txBody>
      </p:sp>
    </p:spTree>
    <p:extLst>
      <p:ext uri="{BB962C8B-B14F-4D97-AF65-F5344CB8AC3E}">
        <p14:creationId xmlns:p14="http://schemas.microsoft.com/office/powerpoint/2010/main" val="270951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25461" y="1477578"/>
            <a:ext cx="11163834" cy="3107326"/>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ORGANIZANDO E</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SIMPLIFICANDO </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CAMPOS</a:t>
            </a:r>
          </a:p>
          <a:p>
            <a:pPr fontAlgn="auto">
              <a:lnSpc>
                <a:spcPts val="2300"/>
              </a:lnSpc>
              <a:spcBef>
                <a:spcPts val="500"/>
              </a:spcBef>
              <a:spcAft>
                <a:spcPts val="0"/>
              </a:spcAft>
            </a:pPr>
            <a:endParaRPr lang="de-DE" sz="9600" b="1" kern="0" dirty="0">
              <a:solidFill>
                <a:schemeClr val="bg1"/>
              </a:solidFill>
            </a:endParaRPr>
          </a:p>
        </p:txBody>
      </p:sp>
    </p:spTree>
    <p:extLst>
      <p:ext uri="{BB962C8B-B14F-4D97-AF65-F5344CB8AC3E}">
        <p14:creationId xmlns:p14="http://schemas.microsoft.com/office/powerpoint/2010/main" val="517121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dirty="0">
                <a:latin typeface="CIDFont+F6"/>
              </a:rPr>
              <a:t>Relacionamentos</a:t>
            </a:r>
            <a:endParaRPr lang="pt-BR" sz="66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49</a:t>
            </a:fld>
            <a:endParaRPr lang="de-DE"/>
          </a:p>
        </p:txBody>
      </p:sp>
      <p:sp>
        <p:nvSpPr>
          <p:cNvPr id="11" name="CaixaDeTexto 10">
            <a:extLst>
              <a:ext uri="{FF2B5EF4-FFF2-40B4-BE49-F238E27FC236}">
                <a16:creationId xmlns:a16="http://schemas.microsoft.com/office/drawing/2014/main" id="{3813379F-6EC7-4C23-916A-0008FA527567}"/>
              </a:ext>
            </a:extLst>
          </p:cNvPr>
          <p:cNvSpPr txBox="1"/>
          <p:nvPr/>
        </p:nvSpPr>
        <p:spPr>
          <a:xfrm>
            <a:off x="1766100" y="1968699"/>
            <a:ext cx="7437000" cy="830997"/>
          </a:xfrm>
          <a:prstGeom prst="rect">
            <a:avLst/>
          </a:prstGeom>
          <a:noFill/>
        </p:spPr>
        <p:txBody>
          <a:bodyPr wrap="square">
            <a:spAutoFit/>
          </a:bodyPr>
          <a:lstStyle/>
          <a:p>
            <a:pPr algn="l"/>
            <a:r>
              <a:rPr lang="pt-BR" sz="2400" b="0" i="0" u="none" strike="noStrike" baseline="0" dirty="0">
                <a:latin typeface="CIDFont+F4"/>
              </a:rPr>
              <a:t>Objetivo: Preparar os conjuntos de dados adequadamente para desenvolvimento e análise futuros.</a:t>
            </a:r>
            <a:endParaRPr lang="pt-BR" sz="2400" dirty="0"/>
          </a:p>
        </p:txBody>
      </p:sp>
    </p:spTree>
    <p:extLst>
      <p:ext uri="{BB962C8B-B14F-4D97-AF65-F5344CB8AC3E}">
        <p14:creationId xmlns:p14="http://schemas.microsoft.com/office/powerpoint/2010/main" val="350517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ço Reservado para Número de Slide 3"/>
          <p:cNvSpPr>
            <a:spLocks noGrp="1"/>
          </p:cNvSpPr>
          <p:nvPr>
            <p:ph type="sldNum" sz="quarter" idx="4294967295"/>
          </p:nvPr>
        </p:nvSpPr>
        <p:spPr>
          <a:xfrm>
            <a:off x="259200" y="5529643"/>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D90E528F-F5D3-47A5-B690-07D59CA830A0}" type="slidenum">
              <a:rPr lang="pt-BR" altLang="pt-BR" sz="1530">
                <a:solidFill>
                  <a:srgbClr val="707070"/>
                </a:solidFill>
              </a:rPr>
              <a:pPr>
                <a:buClrTx/>
                <a:buSzTx/>
                <a:buFontTx/>
                <a:buNone/>
              </a:pPr>
              <a:t>5</a:t>
            </a:fld>
            <a:endParaRPr lang="pt-BR" altLang="pt-BR" sz="1530" dirty="0">
              <a:solidFill>
                <a:srgbClr val="707070"/>
              </a:solidFill>
            </a:endParaRPr>
          </a:p>
        </p:txBody>
      </p:sp>
      <p:pic>
        <p:nvPicPr>
          <p:cNvPr id="13316"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3318"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13320"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13" name="Imagem 12">
            <a:extLst>
              <a:ext uri="{FF2B5EF4-FFF2-40B4-BE49-F238E27FC236}">
                <a16:creationId xmlns:a16="http://schemas.microsoft.com/office/drawing/2014/main" id="{2D885A3B-BD4E-91EA-33CC-31ADCFDF5F46}"/>
              </a:ext>
            </a:extLst>
          </p:cNvPr>
          <p:cNvPicPr>
            <a:picLocks noChangeAspect="1"/>
          </p:cNvPicPr>
          <p:nvPr/>
        </p:nvPicPr>
        <p:blipFill>
          <a:blip r:embed="rId8"/>
          <a:stretch>
            <a:fillRect/>
          </a:stretch>
        </p:blipFill>
        <p:spPr>
          <a:xfrm>
            <a:off x="8482" y="0"/>
            <a:ext cx="10952661" cy="6170613"/>
          </a:xfrm>
          <a:prstGeom prst="rect">
            <a:avLst/>
          </a:prstGeom>
        </p:spPr>
      </p:pic>
    </p:spTree>
    <p:custDataLst>
      <p:tags r:id="rId1"/>
    </p:custDataLst>
    <p:extLst>
      <p:ext uri="{BB962C8B-B14F-4D97-AF65-F5344CB8AC3E}">
        <p14:creationId xmlns:p14="http://schemas.microsoft.com/office/powerpoint/2010/main" val="42931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dirty="0">
                <a:latin typeface="CIDFont+F6"/>
              </a:rPr>
              <a:t>Relacionamentos</a:t>
            </a:r>
            <a:endParaRPr lang="pt-BR" sz="66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50</a:t>
            </a:fld>
            <a:endParaRPr lang="de-DE"/>
          </a:p>
        </p:txBody>
      </p:sp>
      <p:pic>
        <p:nvPicPr>
          <p:cNvPr id="5" name="Imagem 4">
            <a:extLst>
              <a:ext uri="{FF2B5EF4-FFF2-40B4-BE49-F238E27FC236}">
                <a16:creationId xmlns:a16="http://schemas.microsoft.com/office/drawing/2014/main" id="{44AE4B17-9200-4F92-A14B-C308F4276A29}"/>
              </a:ext>
            </a:extLst>
          </p:cNvPr>
          <p:cNvPicPr>
            <a:picLocks noChangeAspect="1"/>
          </p:cNvPicPr>
          <p:nvPr/>
        </p:nvPicPr>
        <p:blipFill>
          <a:blip r:embed="rId2"/>
          <a:stretch>
            <a:fillRect/>
          </a:stretch>
        </p:blipFill>
        <p:spPr>
          <a:xfrm>
            <a:off x="628714" y="1339528"/>
            <a:ext cx="6319556" cy="3491555"/>
          </a:xfrm>
          <a:prstGeom prst="rect">
            <a:avLst/>
          </a:prstGeom>
        </p:spPr>
      </p:pic>
      <p:sp>
        <p:nvSpPr>
          <p:cNvPr id="8" name="CaixaDeTexto 7">
            <a:extLst>
              <a:ext uri="{FF2B5EF4-FFF2-40B4-BE49-F238E27FC236}">
                <a16:creationId xmlns:a16="http://schemas.microsoft.com/office/drawing/2014/main" id="{4D047B5A-7A0F-455E-82EA-9AA2790D9B82}"/>
              </a:ext>
            </a:extLst>
          </p:cNvPr>
          <p:cNvSpPr txBox="1"/>
          <p:nvPr/>
        </p:nvSpPr>
        <p:spPr>
          <a:xfrm>
            <a:off x="7443707" y="1884976"/>
            <a:ext cx="2608173" cy="1200329"/>
          </a:xfrm>
          <a:prstGeom prst="rect">
            <a:avLst/>
          </a:prstGeom>
          <a:noFill/>
        </p:spPr>
        <p:txBody>
          <a:bodyPr wrap="square">
            <a:spAutoFit/>
          </a:bodyPr>
          <a:lstStyle/>
          <a:p>
            <a:pPr algn="l"/>
            <a:r>
              <a:rPr lang="pt-BR" sz="1800" b="0" i="0" u="none" strike="noStrike" baseline="0" dirty="0">
                <a:latin typeface="CIDFont+F4"/>
              </a:rPr>
              <a:t>-Tipos de relação</a:t>
            </a:r>
          </a:p>
          <a:p>
            <a:pPr algn="l"/>
            <a:r>
              <a:rPr lang="pt-BR" sz="1800" b="0" i="0" u="none" strike="noStrike" baseline="0" dirty="0">
                <a:latin typeface="CIDFont+F4"/>
              </a:rPr>
              <a:t>-Um para um – 1:1</a:t>
            </a:r>
          </a:p>
          <a:p>
            <a:pPr algn="l"/>
            <a:r>
              <a:rPr lang="pt-BR" sz="1800" b="0" i="0" u="none" strike="noStrike" baseline="0" dirty="0">
                <a:latin typeface="CIDFont+F4"/>
              </a:rPr>
              <a:t>-Um para muitos – 1:*</a:t>
            </a:r>
          </a:p>
          <a:p>
            <a:pPr algn="l"/>
            <a:r>
              <a:rPr lang="pt-BR" sz="1800" b="0" i="0" u="none" strike="noStrike" baseline="0" dirty="0">
                <a:latin typeface="CIDFont+F4"/>
              </a:rPr>
              <a:t>-Muitos para muitos - *:*</a:t>
            </a:r>
            <a:endParaRPr lang="pt-BR" dirty="0"/>
          </a:p>
        </p:txBody>
      </p:sp>
    </p:spTree>
    <p:extLst>
      <p:ext uri="{BB962C8B-B14F-4D97-AF65-F5344CB8AC3E}">
        <p14:creationId xmlns:p14="http://schemas.microsoft.com/office/powerpoint/2010/main" val="12991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dirty="0">
                <a:latin typeface="CIDFont+F6"/>
              </a:rPr>
              <a:t>Relacionamentos</a:t>
            </a:r>
            <a:endParaRPr lang="pt-BR" sz="66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51</a:t>
            </a:fld>
            <a:endParaRPr lang="de-DE"/>
          </a:p>
        </p:txBody>
      </p:sp>
      <p:pic>
        <p:nvPicPr>
          <p:cNvPr id="12" name="Imagem 11">
            <a:extLst>
              <a:ext uri="{FF2B5EF4-FFF2-40B4-BE49-F238E27FC236}">
                <a16:creationId xmlns:a16="http://schemas.microsoft.com/office/drawing/2014/main" id="{28C7D560-E937-4BC7-9453-CE82B53249BB}"/>
              </a:ext>
            </a:extLst>
          </p:cNvPr>
          <p:cNvPicPr>
            <a:picLocks noChangeAspect="1"/>
          </p:cNvPicPr>
          <p:nvPr/>
        </p:nvPicPr>
        <p:blipFill>
          <a:blip r:embed="rId2"/>
          <a:stretch>
            <a:fillRect/>
          </a:stretch>
        </p:blipFill>
        <p:spPr>
          <a:xfrm>
            <a:off x="653506" y="1485900"/>
            <a:ext cx="4086134" cy="3625839"/>
          </a:xfrm>
          <a:prstGeom prst="rect">
            <a:avLst/>
          </a:prstGeom>
        </p:spPr>
      </p:pic>
      <p:pic>
        <p:nvPicPr>
          <p:cNvPr id="14" name="Imagem 13">
            <a:extLst>
              <a:ext uri="{FF2B5EF4-FFF2-40B4-BE49-F238E27FC236}">
                <a16:creationId xmlns:a16="http://schemas.microsoft.com/office/drawing/2014/main" id="{57BE6ED5-30B2-45EB-9645-B3041B58593A}"/>
              </a:ext>
            </a:extLst>
          </p:cNvPr>
          <p:cNvPicPr>
            <a:picLocks noChangeAspect="1"/>
          </p:cNvPicPr>
          <p:nvPr/>
        </p:nvPicPr>
        <p:blipFill>
          <a:blip r:embed="rId3"/>
          <a:stretch>
            <a:fillRect/>
          </a:stretch>
        </p:blipFill>
        <p:spPr>
          <a:xfrm>
            <a:off x="5267911" y="1188669"/>
            <a:ext cx="4576885" cy="3899302"/>
          </a:xfrm>
          <a:prstGeom prst="rect">
            <a:avLst/>
          </a:prstGeom>
        </p:spPr>
      </p:pic>
    </p:spTree>
    <p:extLst>
      <p:ext uri="{BB962C8B-B14F-4D97-AF65-F5344CB8AC3E}">
        <p14:creationId xmlns:p14="http://schemas.microsoft.com/office/powerpoint/2010/main" val="626272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600" dirty="0"/>
              <a:t>Organizando os dados</a:t>
            </a:r>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52</a:t>
            </a:fld>
            <a:endParaRPr lang="de-DE"/>
          </a:p>
        </p:txBody>
      </p:sp>
      <p:sp>
        <p:nvSpPr>
          <p:cNvPr id="7" name="CaixaDeTexto 6">
            <a:extLst>
              <a:ext uri="{FF2B5EF4-FFF2-40B4-BE49-F238E27FC236}">
                <a16:creationId xmlns:a16="http://schemas.microsoft.com/office/drawing/2014/main" id="{118E895E-D9CA-4BCF-B419-C8A518A12FF7}"/>
              </a:ext>
            </a:extLst>
          </p:cNvPr>
          <p:cNvSpPr txBox="1"/>
          <p:nvPr/>
        </p:nvSpPr>
        <p:spPr>
          <a:xfrm>
            <a:off x="266700" y="988814"/>
            <a:ext cx="5494020" cy="369332"/>
          </a:xfrm>
          <a:prstGeom prst="rect">
            <a:avLst/>
          </a:prstGeom>
          <a:noFill/>
        </p:spPr>
        <p:txBody>
          <a:bodyPr wrap="square">
            <a:spAutoFit/>
          </a:bodyPr>
          <a:lstStyle/>
          <a:p>
            <a:r>
              <a:rPr lang="pt-BR" sz="1800" b="0" i="0" u="none" strike="noStrike" baseline="0" dirty="0">
                <a:latin typeface="CIDFont+F4"/>
              </a:rPr>
              <a:t>Organizando medidas:</a:t>
            </a:r>
            <a:endParaRPr lang="pt-BR" dirty="0"/>
          </a:p>
        </p:txBody>
      </p:sp>
      <p:sp>
        <p:nvSpPr>
          <p:cNvPr id="9" name="CaixaDeTexto 8">
            <a:extLst>
              <a:ext uri="{FF2B5EF4-FFF2-40B4-BE49-F238E27FC236}">
                <a16:creationId xmlns:a16="http://schemas.microsoft.com/office/drawing/2014/main" id="{6146AAAC-A763-4375-9F51-1E30DC19316C}"/>
              </a:ext>
            </a:extLst>
          </p:cNvPr>
          <p:cNvSpPr txBox="1"/>
          <p:nvPr/>
        </p:nvSpPr>
        <p:spPr>
          <a:xfrm>
            <a:off x="410845" y="1698960"/>
            <a:ext cx="5494020" cy="923330"/>
          </a:xfrm>
          <a:prstGeom prst="rect">
            <a:avLst/>
          </a:prstGeom>
          <a:noFill/>
        </p:spPr>
        <p:txBody>
          <a:bodyPr wrap="square">
            <a:spAutoFit/>
          </a:bodyPr>
          <a:lstStyle/>
          <a:p>
            <a:pPr algn="l"/>
            <a:r>
              <a:rPr lang="pt-BR" sz="1800" b="0" i="0" u="none" strike="noStrike" baseline="0" dirty="0">
                <a:latin typeface="CIDFont+F4"/>
              </a:rPr>
              <a:t>1.Utilizar caracteres especiais</a:t>
            </a:r>
          </a:p>
          <a:p>
            <a:pPr algn="l"/>
            <a:r>
              <a:rPr lang="pt-BR" sz="1800" b="0" i="0" u="none" strike="noStrike" baseline="0" dirty="0">
                <a:latin typeface="CIDFont+F4"/>
              </a:rPr>
              <a:t>(%) para manter as medidas no</a:t>
            </a:r>
          </a:p>
          <a:p>
            <a:pPr algn="l"/>
            <a:r>
              <a:rPr lang="pt-BR" sz="1800" b="0" i="0" u="none" strike="noStrike" baseline="0" dirty="0">
                <a:latin typeface="CIDFont+F4"/>
              </a:rPr>
              <a:t>topo da lista</a:t>
            </a:r>
            <a:endParaRPr lang="pt-BR" dirty="0"/>
          </a:p>
        </p:txBody>
      </p:sp>
      <p:pic>
        <p:nvPicPr>
          <p:cNvPr id="8" name="Imagem 7">
            <a:extLst>
              <a:ext uri="{FF2B5EF4-FFF2-40B4-BE49-F238E27FC236}">
                <a16:creationId xmlns:a16="http://schemas.microsoft.com/office/drawing/2014/main" id="{2ABCE8A1-889B-48F3-88D0-F75343535A78}"/>
              </a:ext>
            </a:extLst>
          </p:cNvPr>
          <p:cNvPicPr>
            <a:picLocks noChangeAspect="1"/>
          </p:cNvPicPr>
          <p:nvPr/>
        </p:nvPicPr>
        <p:blipFill>
          <a:blip r:embed="rId2"/>
          <a:stretch>
            <a:fillRect/>
          </a:stretch>
        </p:blipFill>
        <p:spPr>
          <a:xfrm>
            <a:off x="410845" y="2735624"/>
            <a:ext cx="2894935" cy="1774314"/>
          </a:xfrm>
          <a:prstGeom prst="rect">
            <a:avLst/>
          </a:prstGeom>
        </p:spPr>
      </p:pic>
      <p:sp>
        <p:nvSpPr>
          <p:cNvPr id="13" name="CaixaDeTexto 12">
            <a:extLst>
              <a:ext uri="{FF2B5EF4-FFF2-40B4-BE49-F238E27FC236}">
                <a16:creationId xmlns:a16="http://schemas.microsoft.com/office/drawing/2014/main" id="{0C8D43FF-F31B-4DCE-9D28-49B2C4FE5FB9}"/>
              </a:ext>
            </a:extLst>
          </p:cNvPr>
          <p:cNvSpPr txBox="1"/>
          <p:nvPr/>
        </p:nvSpPr>
        <p:spPr>
          <a:xfrm>
            <a:off x="4210050" y="1698960"/>
            <a:ext cx="5494020" cy="646331"/>
          </a:xfrm>
          <a:prstGeom prst="rect">
            <a:avLst/>
          </a:prstGeom>
          <a:noFill/>
        </p:spPr>
        <p:txBody>
          <a:bodyPr wrap="square">
            <a:spAutoFit/>
          </a:bodyPr>
          <a:lstStyle/>
          <a:p>
            <a:pPr algn="l"/>
            <a:r>
              <a:rPr lang="pt-BR" sz="1800" b="0" i="0" u="none" strike="noStrike" baseline="0" dirty="0">
                <a:latin typeface="CIDFont+F4"/>
              </a:rPr>
              <a:t>2.Criar tabela para</a:t>
            </a:r>
          </a:p>
          <a:p>
            <a:pPr algn="l"/>
            <a:r>
              <a:rPr lang="pt-BR" sz="1800" b="0" i="0" u="none" strike="noStrike" baseline="0" dirty="0">
                <a:latin typeface="CIDFont+F4"/>
              </a:rPr>
              <a:t>armazenar medidas</a:t>
            </a:r>
            <a:endParaRPr lang="pt-BR" dirty="0"/>
          </a:p>
        </p:txBody>
      </p:sp>
      <p:pic>
        <p:nvPicPr>
          <p:cNvPr id="15" name="Imagem 14">
            <a:extLst>
              <a:ext uri="{FF2B5EF4-FFF2-40B4-BE49-F238E27FC236}">
                <a16:creationId xmlns:a16="http://schemas.microsoft.com/office/drawing/2014/main" id="{CB434E7E-E07B-4340-8DBE-28019515B921}"/>
              </a:ext>
            </a:extLst>
          </p:cNvPr>
          <p:cNvPicPr>
            <a:picLocks noChangeAspect="1"/>
          </p:cNvPicPr>
          <p:nvPr/>
        </p:nvPicPr>
        <p:blipFill>
          <a:blip r:embed="rId3"/>
          <a:stretch>
            <a:fillRect/>
          </a:stretch>
        </p:blipFill>
        <p:spPr>
          <a:xfrm>
            <a:off x="3846184" y="2759335"/>
            <a:ext cx="2868826" cy="1654546"/>
          </a:xfrm>
          <a:prstGeom prst="rect">
            <a:avLst/>
          </a:prstGeom>
        </p:spPr>
      </p:pic>
      <p:sp>
        <p:nvSpPr>
          <p:cNvPr id="17" name="CaixaDeTexto 16">
            <a:extLst>
              <a:ext uri="{FF2B5EF4-FFF2-40B4-BE49-F238E27FC236}">
                <a16:creationId xmlns:a16="http://schemas.microsoft.com/office/drawing/2014/main" id="{0EEB86D1-D866-4135-92D4-A47FB0AD214A}"/>
              </a:ext>
            </a:extLst>
          </p:cNvPr>
          <p:cNvSpPr txBox="1"/>
          <p:nvPr/>
        </p:nvSpPr>
        <p:spPr>
          <a:xfrm>
            <a:off x="7219950" y="1698960"/>
            <a:ext cx="5494020" cy="646331"/>
          </a:xfrm>
          <a:prstGeom prst="rect">
            <a:avLst/>
          </a:prstGeom>
          <a:noFill/>
        </p:spPr>
        <p:txBody>
          <a:bodyPr wrap="square">
            <a:spAutoFit/>
          </a:bodyPr>
          <a:lstStyle/>
          <a:p>
            <a:pPr algn="l"/>
            <a:r>
              <a:rPr lang="pt-BR" sz="1800" b="0" i="0" u="none" strike="noStrike" baseline="0" dirty="0">
                <a:latin typeface="CIDFont+F4"/>
              </a:rPr>
              <a:t>3.Definir uma pasta para as</a:t>
            </a:r>
          </a:p>
          <a:p>
            <a:pPr algn="l"/>
            <a:r>
              <a:rPr lang="pt-BR" sz="1800" b="0" i="0" u="none" strike="noStrike" baseline="0" dirty="0">
                <a:latin typeface="CIDFont+F4"/>
              </a:rPr>
              <a:t>medidas específicas daquela fonte</a:t>
            </a:r>
            <a:endParaRPr lang="pt-BR" dirty="0"/>
          </a:p>
        </p:txBody>
      </p:sp>
      <p:pic>
        <p:nvPicPr>
          <p:cNvPr id="19" name="Imagem 18">
            <a:extLst>
              <a:ext uri="{FF2B5EF4-FFF2-40B4-BE49-F238E27FC236}">
                <a16:creationId xmlns:a16="http://schemas.microsoft.com/office/drawing/2014/main" id="{70317B1B-8ADC-4F11-9415-DF7E491C1CA0}"/>
              </a:ext>
            </a:extLst>
          </p:cNvPr>
          <p:cNvPicPr>
            <a:picLocks noChangeAspect="1"/>
          </p:cNvPicPr>
          <p:nvPr/>
        </p:nvPicPr>
        <p:blipFill>
          <a:blip r:embed="rId4"/>
          <a:stretch>
            <a:fillRect/>
          </a:stretch>
        </p:blipFill>
        <p:spPr>
          <a:xfrm>
            <a:off x="7380965" y="2735624"/>
            <a:ext cx="3014657" cy="1876143"/>
          </a:xfrm>
          <a:prstGeom prst="rect">
            <a:avLst/>
          </a:prstGeom>
        </p:spPr>
      </p:pic>
    </p:spTree>
    <p:extLst>
      <p:ext uri="{BB962C8B-B14F-4D97-AF65-F5344CB8AC3E}">
        <p14:creationId xmlns:p14="http://schemas.microsoft.com/office/powerpoint/2010/main" val="53921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600" dirty="0"/>
              <a:t>Organizando os dados</a:t>
            </a:r>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53</a:t>
            </a:fld>
            <a:endParaRPr lang="de-DE"/>
          </a:p>
        </p:txBody>
      </p:sp>
      <p:sp>
        <p:nvSpPr>
          <p:cNvPr id="12" name="CaixaDeTexto 11">
            <a:extLst>
              <a:ext uri="{FF2B5EF4-FFF2-40B4-BE49-F238E27FC236}">
                <a16:creationId xmlns:a16="http://schemas.microsoft.com/office/drawing/2014/main" id="{856E5B72-C515-4B61-B39B-E5EF81D19754}"/>
              </a:ext>
            </a:extLst>
          </p:cNvPr>
          <p:cNvSpPr txBox="1"/>
          <p:nvPr/>
        </p:nvSpPr>
        <p:spPr>
          <a:xfrm>
            <a:off x="410845" y="915584"/>
            <a:ext cx="6366222" cy="369332"/>
          </a:xfrm>
          <a:prstGeom prst="rect">
            <a:avLst/>
          </a:prstGeom>
          <a:noFill/>
        </p:spPr>
        <p:txBody>
          <a:bodyPr wrap="square">
            <a:spAutoFit/>
          </a:bodyPr>
          <a:lstStyle/>
          <a:p>
            <a:r>
              <a:rPr lang="pt-BR" sz="1800" b="0" i="0" u="none" strike="noStrike" baseline="0" dirty="0">
                <a:latin typeface="CIDFont+F4"/>
              </a:rPr>
              <a:t>Hierarquias para </a:t>
            </a:r>
            <a:r>
              <a:rPr lang="pt-BR" sz="1800" b="0" i="0" u="none" strike="noStrike" baseline="0" dirty="0" err="1">
                <a:latin typeface="CIDFont+F4"/>
              </a:rPr>
              <a:t>organizer</a:t>
            </a:r>
            <a:r>
              <a:rPr lang="pt-BR" sz="1800" b="0" i="0" u="none" strike="noStrike" baseline="0" dirty="0">
                <a:latin typeface="CIDFont+F4"/>
              </a:rPr>
              <a:t> os dados</a:t>
            </a:r>
            <a:endParaRPr lang="pt-BR" dirty="0"/>
          </a:p>
        </p:txBody>
      </p:sp>
      <p:sp>
        <p:nvSpPr>
          <p:cNvPr id="14" name="CaixaDeTexto 13">
            <a:extLst>
              <a:ext uri="{FF2B5EF4-FFF2-40B4-BE49-F238E27FC236}">
                <a16:creationId xmlns:a16="http://schemas.microsoft.com/office/drawing/2014/main" id="{E1A54C5E-6EAE-44E3-82F7-14E1D4CC6FA3}"/>
              </a:ext>
            </a:extLst>
          </p:cNvPr>
          <p:cNvSpPr txBox="1"/>
          <p:nvPr/>
        </p:nvSpPr>
        <p:spPr>
          <a:xfrm>
            <a:off x="846946" y="1610111"/>
            <a:ext cx="5494020" cy="584775"/>
          </a:xfrm>
          <a:prstGeom prst="rect">
            <a:avLst/>
          </a:prstGeom>
          <a:noFill/>
        </p:spPr>
        <p:txBody>
          <a:bodyPr wrap="square">
            <a:spAutoFit/>
          </a:bodyPr>
          <a:lstStyle/>
          <a:p>
            <a:pPr algn="l"/>
            <a:r>
              <a:rPr lang="pt-BR" sz="1600" b="0" i="0" u="none" strike="noStrike" baseline="0" dirty="0">
                <a:latin typeface="CIDFont+F4"/>
              </a:rPr>
              <a:t>Campos do tipo data são </a:t>
            </a:r>
            <a:r>
              <a:rPr lang="pt-BR" sz="1600" b="0" i="0" u="none" strike="noStrike" baseline="0" dirty="0" err="1">
                <a:latin typeface="CIDFont+F4"/>
              </a:rPr>
              <a:t>hirarquias</a:t>
            </a:r>
            <a:endParaRPr lang="pt-BR" sz="1600" b="0" i="0" u="none" strike="noStrike" baseline="0" dirty="0">
              <a:latin typeface="CIDFont+F4"/>
            </a:endParaRPr>
          </a:p>
          <a:p>
            <a:pPr algn="l"/>
            <a:r>
              <a:rPr lang="pt-BR" sz="1600" b="0" i="0" u="none" strike="noStrike" baseline="0" dirty="0">
                <a:latin typeface="CIDFont+F4"/>
              </a:rPr>
              <a:t>criadas automaticamente</a:t>
            </a:r>
            <a:endParaRPr lang="pt-BR" sz="1600" dirty="0"/>
          </a:p>
        </p:txBody>
      </p:sp>
      <p:pic>
        <p:nvPicPr>
          <p:cNvPr id="10" name="Imagem 9">
            <a:extLst>
              <a:ext uri="{FF2B5EF4-FFF2-40B4-BE49-F238E27FC236}">
                <a16:creationId xmlns:a16="http://schemas.microsoft.com/office/drawing/2014/main" id="{44E6A8A1-1416-4A55-885A-4E6370232925}"/>
              </a:ext>
            </a:extLst>
          </p:cNvPr>
          <p:cNvPicPr>
            <a:picLocks noChangeAspect="1"/>
          </p:cNvPicPr>
          <p:nvPr/>
        </p:nvPicPr>
        <p:blipFill>
          <a:blip r:embed="rId2"/>
          <a:stretch>
            <a:fillRect/>
          </a:stretch>
        </p:blipFill>
        <p:spPr>
          <a:xfrm>
            <a:off x="1239128" y="2085741"/>
            <a:ext cx="2151529" cy="1999129"/>
          </a:xfrm>
          <a:prstGeom prst="rect">
            <a:avLst/>
          </a:prstGeom>
        </p:spPr>
      </p:pic>
      <p:sp>
        <p:nvSpPr>
          <p:cNvPr id="18" name="CaixaDeTexto 17">
            <a:extLst>
              <a:ext uri="{FF2B5EF4-FFF2-40B4-BE49-F238E27FC236}">
                <a16:creationId xmlns:a16="http://schemas.microsoft.com/office/drawing/2014/main" id="{C972EC0D-8ED0-4D3B-BA0A-06F9957B2923}"/>
              </a:ext>
            </a:extLst>
          </p:cNvPr>
          <p:cNvSpPr txBox="1"/>
          <p:nvPr/>
        </p:nvSpPr>
        <p:spPr>
          <a:xfrm>
            <a:off x="5688329" y="1610111"/>
            <a:ext cx="6366221" cy="830997"/>
          </a:xfrm>
          <a:prstGeom prst="rect">
            <a:avLst/>
          </a:prstGeom>
          <a:noFill/>
        </p:spPr>
        <p:txBody>
          <a:bodyPr wrap="square">
            <a:spAutoFit/>
          </a:bodyPr>
          <a:lstStyle/>
          <a:p>
            <a:pPr algn="l"/>
            <a:r>
              <a:rPr lang="pt-BR" sz="1600" b="0" i="0" u="none" strike="noStrike" baseline="0" dirty="0">
                <a:latin typeface="CIDFont+F4"/>
              </a:rPr>
              <a:t>Estruturas </a:t>
            </a:r>
            <a:r>
              <a:rPr lang="pt-BR" sz="1600" b="0" i="0" u="none" strike="noStrike" baseline="0" dirty="0" err="1">
                <a:latin typeface="CIDFont+F4"/>
              </a:rPr>
              <a:t>hierarquicas</a:t>
            </a:r>
            <a:r>
              <a:rPr lang="pt-BR" sz="1600" b="0" i="0" u="none" strike="noStrike" baseline="0" dirty="0">
                <a:latin typeface="CIDFont+F4"/>
              </a:rPr>
              <a:t> também</a:t>
            </a:r>
          </a:p>
          <a:p>
            <a:pPr algn="l"/>
            <a:r>
              <a:rPr lang="pt-BR" sz="1600" b="0" i="0" u="none" strike="noStrike" baseline="0" dirty="0">
                <a:latin typeface="CIDFont+F4"/>
              </a:rPr>
              <a:t>podem ser criadas com o botão</a:t>
            </a:r>
          </a:p>
          <a:p>
            <a:pPr algn="l"/>
            <a:r>
              <a:rPr lang="pt-BR" sz="1600" b="0" i="0" u="none" strike="noStrike" baseline="0" dirty="0">
                <a:latin typeface="CIDFont+F4"/>
              </a:rPr>
              <a:t>direito do mouse</a:t>
            </a:r>
            <a:endParaRPr lang="pt-BR" sz="1600" dirty="0"/>
          </a:p>
        </p:txBody>
      </p:sp>
      <p:pic>
        <p:nvPicPr>
          <p:cNvPr id="20" name="Imagem 19">
            <a:extLst>
              <a:ext uri="{FF2B5EF4-FFF2-40B4-BE49-F238E27FC236}">
                <a16:creationId xmlns:a16="http://schemas.microsoft.com/office/drawing/2014/main" id="{0CB49B8E-8616-4A90-BF35-A023336EEC05}"/>
              </a:ext>
            </a:extLst>
          </p:cNvPr>
          <p:cNvPicPr>
            <a:picLocks noChangeAspect="1"/>
          </p:cNvPicPr>
          <p:nvPr/>
        </p:nvPicPr>
        <p:blipFill>
          <a:blip r:embed="rId3"/>
          <a:stretch>
            <a:fillRect/>
          </a:stretch>
        </p:blipFill>
        <p:spPr>
          <a:xfrm>
            <a:off x="5688329" y="2900966"/>
            <a:ext cx="1900518" cy="1111624"/>
          </a:xfrm>
          <a:prstGeom prst="rect">
            <a:avLst/>
          </a:prstGeom>
        </p:spPr>
      </p:pic>
    </p:spTree>
    <p:extLst>
      <p:ext uri="{BB962C8B-B14F-4D97-AF65-F5344CB8AC3E}">
        <p14:creationId xmlns:p14="http://schemas.microsoft.com/office/powerpoint/2010/main" val="383073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600" dirty="0"/>
              <a:t>Organizando os dados</a:t>
            </a:r>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54</a:t>
            </a:fld>
            <a:endParaRPr lang="de-DE"/>
          </a:p>
        </p:txBody>
      </p:sp>
      <p:sp>
        <p:nvSpPr>
          <p:cNvPr id="12" name="CaixaDeTexto 11">
            <a:extLst>
              <a:ext uri="{FF2B5EF4-FFF2-40B4-BE49-F238E27FC236}">
                <a16:creationId xmlns:a16="http://schemas.microsoft.com/office/drawing/2014/main" id="{856E5B72-C515-4B61-B39B-E5EF81D19754}"/>
              </a:ext>
            </a:extLst>
          </p:cNvPr>
          <p:cNvSpPr txBox="1"/>
          <p:nvPr/>
        </p:nvSpPr>
        <p:spPr>
          <a:xfrm>
            <a:off x="266700" y="1173762"/>
            <a:ext cx="6366222" cy="369332"/>
          </a:xfrm>
          <a:prstGeom prst="rect">
            <a:avLst/>
          </a:prstGeom>
          <a:noFill/>
        </p:spPr>
        <p:txBody>
          <a:bodyPr wrap="square">
            <a:spAutoFit/>
          </a:bodyPr>
          <a:lstStyle/>
          <a:p>
            <a:r>
              <a:rPr lang="pt-BR" sz="1800" b="0" i="0" u="none" strike="noStrike" baseline="0" dirty="0">
                <a:latin typeface="CIDFont+F4"/>
              </a:rPr>
              <a:t>Agrupar os dados com grupos</a:t>
            </a:r>
            <a:endParaRPr lang="pt-BR" dirty="0">
              <a:latin typeface="CIDFont+F4"/>
            </a:endParaRPr>
          </a:p>
        </p:txBody>
      </p:sp>
      <p:pic>
        <p:nvPicPr>
          <p:cNvPr id="5" name="Imagem 4">
            <a:extLst>
              <a:ext uri="{FF2B5EF4-FFF2-40B4-BE49-F238E27FC236}">
                <a16:creationId xmlns:a16="http://schemas.microsoft.com/office/drawing/2014/main" id="{E50635EB-3545-4235-BAD5-E5EC82356823}"/>
              </a:ext>
            </a:extLst>
          </p:cNvPr>
          <p:cNvPicPr>
            <a:picLocks noChangeAspect="1"/>
          </p:cNvPicPr>
          <p:nvPr/>
        </p:nvPicPr>
        <p:blipFill>
          <a:blip r:embed="rId2"/>
          <a:stretch>
            <a:fillRect/>
          </a:stretch>
        </p:blipFill>
        <p:spPr>
          <a:xfrm>
            <a:off x="333256" y="1735592"/>
            <a:ext cx="4506994" cy="3274060"/>
          </a:xfrm>
          <a:prstGeom prst="rect">
            <a:avLst/>
          </a:prstGeom>
        </p:spPr>
      </p:pic>
      <p:sp>
        <p:nvSpPr>
          <p:cNvPr id="6" name="Retângulo 5">
            <a:extLst>
              <a:ext uri="{FF2B5EF4-FFF2-40B4-BE49-F238E27FC236}">
                <a16:creationId xmlns:a16="http://schemas.microsoft.com/office/drawing/2014/main" id="{851DCB9C-AD21-45C7-B053-52B9DD2BBFFE}"/>
              </a:ext>
            </a:extLst>
          </p:cNvPr>
          <p:cNvSpPr/>
          <p:nvPr/>
        </p:nvSpPr>
        <p:spPr>
          <a:xfrm>
            <a:off x="1021080" y="2446020"/>
            <a:ext cx="1341120" cy="137160"/>
          </a:xfrm>
          <a:prstGeom prst="rect">
            <a:avLst/>
          </a:prstGeom>
          <a:noFill/>
          <a:ln w="952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highlight>
                <a:srgbClr val="FF0000"/>
              </a:highlight>
              <a:uLnTx/>
              <a:uFillTx/>
              <a:latin typeface="Bosch Office Sans"/>
              <a:ea typeface="+mn-ea"/>
              <a:cs typeface="+mn-cs"/>
            </a:endParaRPr>
          </a:p>
        </p:txBody>
      </p:sp>
      <p:pic>
        <p:nvPicPr>
          <p:cNvPr id="8" name="Imagem 7">
            <a:extLst>
              <a:ext uri="{FF2B5EF4-FFF2-40B4-BE49-F238E27FC236}">
                <a16:creationId xmlns:a16="http://schemas.microsoft.com/office/drawing/2014/main" id="{C64660DA-C5B0-410A-8A6D-1BCFE971AE37}"/>
              </a:ext>
            </a:extLst>
          </p:cNvPr>
          <p:cNvPicPr>
            <a:picLocks noChangeAspect="1"/>
          </p:cNvPicPr>
          <p:nvPr/>
        </p:nvPicPr>
        <p:blipFill>
          <a:blip r:embed="rId3"/>
          <a:stretch>
            <a:fillRect/>
          </a:stretch>
        </p:blipFill>
        <p:spPr>
          <a:xfrm>
            <a:off x="5611894" y="1805357"/>
            <a:ext cx="4410957" cy="3204295"/>
          </a:xfrm>
          <a:prstGeom prst="rect">
            <a:avLst/>
          </a:prstGeom>
        </p:spPr>
      </p:pic>
      <p:sp>
        <p:nvSpPr>
          <p:cNvPr id="16" name="CaixaDeTexto 15">
            <a:extLst>
              <a:ext uri="{FF2B5EF4-FFF2-40B4-BE49-F238E27FC236}">
                <a16:creationId xmlns:a16="http://schemas.microsoft.com/office/drawing/2014/main" id="{E569EC79-B8AE-49B4-8E42-D8EABCC62F48}"/>
              </a:ext>
            </a:extLst>
          </p:cNvPr>
          <p:cNvSpPr txBox="1"/>
          <p:nvPr/>
        </p:nvSpPr>
        <p:spPr>
          <a:xfrm>
            <a:off x="5349240" y="1256916"/>
            <a:ext cx="6366222" cy="369332"/>
          </a:xfrm>
          <a:prstGeom prst="rect">
            <a:avLst/>
          </a:prstGeom>
          <a:noFill/>
        </p:spPr>
        <p:txBody>
          <a:bodyPr wrap="square">
            <a:spAutoFit/>
          </a:bodyPr>
          <a:lstStyle/>
          <a:p>
            <a:r>
              <a:rPr lang="pt-BR" dirty="0">
                <a:latin typeface="CIDFont+F4"/>
              </a:rPr>
              <a:t>Usar compartimentos para separar os dados</a:t>
            </a:r>
          </a:p>
        </p:txBody>
      </p:sp>
      <p:sp>
        <p:nvSpPr>
          <p:cNvPr id="17" name="Retângulo 16">
            <a:extLst>
              <a:ext uri="{FF2B5EF4-FFF2-40B4-BE49-F238E27FC236}">
                <a16:creationId xmlns:a16="http://schemas.microsoft.com/office/drawing/2014/main" id="{CF872E2E-8403-4D0B-A7A2-502A639F2ED0}"/>
              </a:ext>
            </a:extLst>
          </p:cNvPr>
          <p:cNvSpPr/>
          <p:nvPr/>
        </p:nvSpPr>
        <p:spPr>
          <a:xfrm>
            <a:off x="6240780" y="2474581"/>
            <a:ext cx="1470660" cy="205740"/>
          </a:xfrm>
          <a:prstGeom prst="rect">
            <a:avLst/>
          </a:prstGeom>
          <a:noFill/>
          <a:ln w="952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highlight>
                <a:srgbClr val="FF0000"/>
              </a:highlight>
              <a:uLnTx/>
              <a:uFillTx/>
              <a:latin typeface="Bosch Office Sans"/>
              <a:ea typeface="+mn-ea"/>
              <a:cs typeface="+mn-cs"/>
            </a:endParaRPr>
          </a:p>
        </p:txBody>
      </p:sp>
    </p:spTree>
    <p:extLst>
      <p:ext uri="{BB962C8B-B14F-4D97-AF65-F5344CB8AC3E}">
        <p14:creationId xmlns:p14="http://schemas.microsoft.com/office/powerpoint/2010/main" val="476760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9D9B686-872F-4C49-9FDB-EF7B5F219A9A}"/>
              </a:ext>
            </a:extLst>
          </p:cNvPr>
          <p:cNvSpPr>
            <a:spLocks noGrp="1"/>
          </p:cNvSpPr>
          <p:nvPr>
            <p:ph type="body" sz="quarter" idx="15"/>
          </p:nvPr>
        </p:nvSpPr>
        <p:spPr/>
        <p:txBody>
          <a:bodyPr/>
          <a:lstStyle/>
          <a:p>
            <a:r>
              <a:rPr lang="pt-BR" sz="3200" b="0" i="0" u="none" strike="noStrike" baseline="0" dirty="0">
                <a:latin typeface="CIDFont+F6"/>
              </a:rPr>
              <a:t>Exercício – Organizando os dados</a:t>
            </a:r>
            <a:endParaRPr lang="pt-BR" sz="5400" dirty="0"/>
          </a:p>
        </p:txBody>
      </p:sp>
      <p:sp>
        <p:nvSpPr>
          <p:cNvPr id="4" name="Espaço Reservado para Número de Slide 3">
            <a:extLst>
              <a:ext uri="{FF2B5EF4-FFF2-40B4-BE49-F238E27FC236}">
                <a16:creationId xmlns:a16="http://schemas.microsoft.com/office/drawing/2014/main" id="{C9ACC99C-779F-40ED-8A23-9E5027DE1EDB}"/>
              </a:ext>
            </a:extLst>
          </p:cNvPr>
          <p:cNvSpPr>
            <a:spLocks noGrp="1"/>
          </p:cNvSpPr>
          <p:nvPr>
            <p:ph type="sldNum" sz="quarter" idx="12"/>
          </p:nvPr>
        </p:nvSpPr>
        <p:spPr/>
        <p:txBody>
          <a:bodyPr/>
          <a:lstStyle/>
          <a:p>
            <a:fld id="{4898AEC0-503E-4FA4-859C-D0F72D6E3F79}" type="slidenum">
              <a:rPr lang="de-DE" smtClean="0"/>
              <a:pPr/>
              <a:t>55</a:t>
            </a:fld>
            <a:endParaRPr lang="de-DE"/>
          </a:p>
        </p:txBody>
      </p:sp>
      <p:sp>
        <p:nvSpPr>
          <p:cNvPr id="11" name="CaixaDeTexto 10">
            <a:extLst>
              <a:ext uri="{FF2B5EF4-FFF2-40B4-BE49-F238E27FC236}">
                <a16:creationId xmlns:a16="http://schemas.microsoft.com/office/drawing/2014/main" id="{8D3FFB8E-D169-4283-98A2-F7B28059EFCC}"/>
              </a:ext>
            </a:extLst>
          </p:cNvPr>
          <p:cNvSpPr txBox="1"/>
          <p:nvPr/>
        </p:nvSpPr>
        <p:spPr>
          <a:xfrm>
            <a:off x="259200" y="1048524"/>
            <a:ext cx="8999220" cy="3970318"/>
          </a:xfrm>
          <a:prstGeom prst="rect">
            <a:avLst/>
          </a:prstGeom>
          <a:noFill/>
        </p:spPr>
        <p:txBody>
          <a:bodyPr wrap="square">
            <a:spAutoFit/>
          </a:bodyPr>
          <a:lstStyle/>
          <a:p>
            <a:pPr algn="l"/>
            <a:r>
              <a:rPr lang="pt-BR" sz="1800" b="0" i="0" u="none" strike="noStrike" baseline="0" dirty="0">
                <a:solidFill>
                  <a:srgbClr val="FF0000"/>
                </a:solidFill>
                <a:latin typeface="CIDFont+F5"/>
              </a:rPr>
              <a:t>Usando como fonte o arquivo “Superloja split”</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Conecte todas as fontes através de relacionamentos entre campos chave;</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Corrigir os tipos de dados da fonte vendas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Organizar os dados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Crie uma medida “_Soma de vendas” para calcular o </a:t>
            </a:r>
            <a:r>
              <a:rPr lang="pt-BR" sz="1800" b="0" i="0" u="none" strike="noStrike" baseline="0" dirty="0" err="1">
                <a:solidFill>
                  <a:srgbClr val="FF0000"/>
                </a:solidFill>
                <a:latin typeface="CIDFont+F5"/>
              </a:rPr>
              <a:t>somatorio</a:t>
            </a:r>
            <a:r>
              <a:rPr lang="pt-BR" sz="1800" b="0" i="0" u="none" strike="noStrike" baseline="0" dirty="0">
                <a:solidFill>
                  <a:srgbClr val="FF0000"/>
                </a:solidFill>
                <a:latin typeface="CIDFont+F5"/>
              </a:rPr>
              <a:t> do campo valor venda</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Criar uma tabela “_Medidas” para armazenar as medidas e mover a medida “_soma de</a:t>
            </a:r>
          </a:p>
          <a:p>
            <a:pPr algn="l"/>
            <a:r>
              <a:rPr lang="pt-BR" sz="1800" b="0" i="0" u="none" strike="noStrike" baseline="0" dirty="0">
                <a:solidFill>
                  <a:srgbClr val="FF0000"/>
                </a:solidFill>
                <a:latin typeface="CIDFont+F5"/>
              </a:rPr>
              <a:t>vendas” para ela</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Aplicar Hierarquia para os campos da fonte Produtos (Categoria/</a:t>
            </a:r>
            <a:r>
              <a:rPr lang="pt-BR" sz="1800" b="0" i="0" u="none" strike="noStrike" baseline="0" dirty="0" err="1">
                <a:solidFill>
                  <a:srgbClr val="FF0000"/>
                </a:solidFill>
                <a:latin typeface="CIDFont+F5"/>
              </a:rPr>
              <a:t>sub-categoria</a:t>
            </a:r>
            <a:r>
              <a:rPr lang="pt-BR" sz="1800" b="0" i="0" u="none" strike="noStrike" baseline="0" dirty="0">
                <a:solidFill>
                  <a:srgbClr val="FF0000"/>
                </a:solidFill>
                <a:latin typeface="CIDFont+F5"/>
              </a:rPr>
              <a:t>/nome do</a:t>
            </a:r>
          </a:p>
          <a:p>
            <a:pPr algn="l"/>
            <a:r>
              <a:rPr lang="pt-BR" sz="1800" b="0" i="0" u="none" strike="noStrike" baseline="0" dirty="0">
                <a:solidFill>
                  <a:srgbClr val="FF0000"/>
                </a:solidFill>
                <a:latin typeface="CIDFont+F5"/>
              </a:rPr>
              <a:t>produto)</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Criar um grupo baseado no campo desconto chamado “Black Friday” para descontos</a:t>
            </a:r>
          </a:p>
          <a:p>
            <a:pPr algn="l"/>
            <a:r>
              <a:rPr lang="pt-BR" sz="1800" b="0" i="0" u="none" strike="noStrike" baseline="0" dirty="0">
                <a:solidFill>
                  <a:srgbClr val="FF0000"/>
                </a:solidFill>
                <a:latin typeface="CIDFont+F5"/>
              </a:rPr>
              <a:t>maiores que 50% e um grupo chamado “Regular </a:t>
            </a:r>
            <a:r>
              <a:rPr lang="pt-BR" sz="1800" b="0" i="0" u="none" strike="noStrike" baseline="0" dirty="0" err="1">
                <a:solidFill>
                  <a:srgbClr val="FF0000"/>
                </a:solidFill>
                <a:latin typeface="CIDFont+F5"/>
              </a:rPr>
              <a:t>sales</a:t>
            </a:r>
            <a:r>
              <a:rPr lang="pt-BR" sz="1800" b="0" i="0" u="none" strike="noStrike" baseline="0" dirty="0">
                <a:solidFill>
                  <a:srgbClr val="FF0000"/>
                </a:solidFill>
                <a:latin typeface="CIDFont+F5"/>
              </a:rPr>
              <a:t>” para os outros descontos.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5"/>
              </a:rPr>
              <a:t>SALVAR ARQUIVO COMO “</a:t>
            </a:r>
            <a:r>
              <a:rPr lang="pt-BR" sz="1800" b="0" i="0" u="none" strike="noStrike" baseline="0" dirty="0" err="1">
                <a:solidFill>
                  <a:srgbClr val="FF0000"/>
                </a:solidFill>
                <a:latin typeface="CIDFont+F5"/>
              </a:rPr>
              <a:t>Superloja.pbix</a:t>
            </a:r>
            <a:r>
              <a:rPr lang="pt-BR" sz="1800" b="0" i="0" u="none" strike="noStrike" baseline="0" dirty="0">
                <a:solidFill>
                  <a:srgbClr val="FF0000"/>
                </a:solidFill>
                <a:latin typeface="CIDFont+F5"/>
              </a:rPr>
              <a:t>” POIS SERÁ USADO NO PRÓXIMO LAB</a:t>
            </a:r>
            <a:endParaRPr lang="pt-BR" dirty="0"/>
          </a:p>
        </p:txBody>
      </p:sp>
    </p:spTree>
    <p:extLst>
      <p:ext uri="{BB962C8B-B14F-4D97-AF65-F5344CB8AC3E}">
        <p14:creationId xmlns:p14="http://schemas.microsoft.com/office/powerpoint/2010/main" val="100483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25461" y="1477578"/>
            <a:ext cx="11163834" cy="3107326"/>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CRIANDO</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VISUALIZAÇÕES</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NO POWER BI</a:t>
            </a:r>
          </a:p>
          <a:p>
            <a:pPr fontAlgn="auto">
              <a:lnSpc>
                <a:spcPts val="2300"/>
              </a:lnSpc>
              <a:spcBef>
                <a:spcPts val="500"/>
              </a:spcBef>
              <a:spcAft>
                <a:spcPts val="0"/>
              </a:spcAft>
            </a:pPr>
            <a:endParaRPr lang="de-DE" sz="9600" b="1" kern="0" dirty="0">
              <a:solidFill>
                <a:schemeClr val="bg1"/>
              </a:solidFill>
            </a:endParaRPr>
          </a:p>
        </p:txBody>
      </p:sp>
    </p:spTree>
    <p:extLst>
      <p:ext uri="{BB962C8B-B14F-4D97-AF65-F5344CB8AC3E}">
        <p14:creationId xmlns:p14="http://schemas.microsoft.com/office/powerpoint/2010/main" val="26801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57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Criar</a:t>
            </a:r>
            <a:r>
              <a:rPr lang="en-GB" sz="3200" dirty="0"/>
              <a:t> </a:t>
            </a:r>
            <a:r>
              <a:rPr lang="en-GB" sz="3200" dirty="0" err="1"/>
              <a:t>Visualização</a:t>
            </a:r>
            <a:endParaRPr lang="en-GB" sz="3200" dirty="0"/>
          </a:p>
        </p:txBody>
      </p:sp>
      <p:sp>
        <p:nvSpPr>
          <p:cNvPr id="14" name="CaixaDeTexto 13">
            <a:extLst>
              <a:ext uri="{FF2B5EF4-FFF2-40B4-BE49-F238E27FC236}">
                <a16:creationId xmlns:a16="http://schemas.microsoft.com/office/drawing/2014/main" id="{684E71A6-68A3-8761-8F49-DA49774F2EA5}"/>
              </a:ext>
            </a:extLst>
          </p:cNvPr>
          <p:cNvSpPr txBox="1"/>
          <p:nvPr/>
        </p:nvSpPr>
        <p:spPr>
          <a:xfrm>
            <a:off x="554990" y="857051"/>
            <a:ext cx="5967730" cy="369332"/>
          </a:xfrm>
          <a:prstGeom prst="rect">
            <a:avLst/>
          </a:prstGeom>
          <a:noFill/>
        </p:spPr>
        <p:txBody>
          <a:bodyPr wrap="square">
            <a:spAutoFit/>
          </a:bodyPr>
          <a:lstStyle/>
          <a:p>
            <a:r>
              <a:rPr lang="pt-BR" dirty="0"/>
              <a:t>Como visto anteriormente</a:t>
            </a:r>
          </a:p>
        </p:txBody>
      </p:sp>
      <p:pic>
        <p:nvPicPr>
          <p:cNvPr id="5" name="Imagem 4">
            <a:extLst>
              <a:ext uri="{FF2B5EF4-FFF2-40B4-BE49-F238E27FC236}">
                <a16:creationId xmlns:a16="http://schemas.microsoft.com/office/drawing/2014/main" id="{6F26EC1E-90BA-F0F4-5EBD-5D8676A0CA88}"/>
              </a:ext>
            </a:extLst>
          </p:cNvPr>
          <p:cNvPicPr>
            <a:picLocks noChangeAspect="1"/>
          </p:cNvPicPr>
          <p:nvPr/>
        </p:nvPicPr>
        <p:blipFill>
          <a:blip r:embed="rId8"/>
          <a:stretch>
            <a:fillRect/>
          </a:stretch>
        </p:blipFill>
        <p:spPr>
          <a:xfrm>
            <a:off x="871423" y="1435434"/>
            <a:ext cx="4613177" cy="3268578"/>
          </a:xfrm>
          <a:prstGeom prst="rect">
            <a:avLst/>
          </a:prstGeom>
        </p:spPr>
      </p:pic>
      <p:pic>
        <p:nvPicPr>
          <p:cNvPr id="7" name="Imagem 6">
            <a:extLst>
              <a:ext uri="{FF2B5EF4-FFF2-40B4-BE49-F238E27FC236}">
                <a16:creationId xmlns:a16="http://schemas.microsoft.com/office/drawing/2014/main" id="{2C038B7F-CC44-775C-BB6A-8539E844EA0F}"/>
              </a:ext>
            </a:extLst>
          </p:cNvPr>
          <p:cNvPicPr>
            <a:picLocks noChangeAspect="1"/>
          </p:cNvPicPr>
          <p:nvPr/>
        </p:nvPicPr>
        <p:blipFill>
          <a:blip r:embed="rId9"/>
          <a:stretch>
            <a:fillRect/>
          </a:stretch>
        </p:blipFill>
        <p:spPr>
          <a:xfrm>
            <a:off x="6012180" y="1435434"/>
            <a:ext cx="4256243" cy="1815946"/>
          </a:xfrm>
          <a:prstGeom prst="rect">
            <a:avLst/>
          </a:prstGeom>
        </p:spPr>
      </p:pic>
      <p:sp>
        <p:nvSpPr>
          <p:cNvPr id="13" name="CaixaDeTexto 12">
            <a:extLst>
              <a:ext uri="{FF2B5EF4-FFF2-40B4-BE49-F238E27FC236}">
                <a16:creationId xmlns:a16="http://schemas.microsoft.com/office/drawing/2014/main" id="{E76510EE-9443-47DF-8595-54FA7986EF5E}"/>
              </a:ext>
            </a:extLst>
          </p:cNvPr>
          <p:cNvSpPr txBox="1"/>
          <p:nvPr/>
        </p:nvSpPr>
        <p:spPr>
          <a:xfrm>
            <a:off x="5661220" y="3645218"/>
            <a:ext cx="5486400" cy="1477328"/>
          </a:xfrm>
          <a:prstGeom prst="rect">
            <a:avLst/>
          </a:prstGeom>
          <a:noFill/>
        </p:spPr>
        <p:txBody>
          <a:bodyPr wrap="square">
            <a:spAutoFit/>
          </a:bodyPr>
          <a:lstStyle/>
          <a:p>
            <a:pPr algn="l"/>
            <a:r>
              <a:rPr lang="pt-BR" sz="1800" b="0" i="0" u="none" strike="noStrike" baseline="0" dirty="0">
                <a:solidFill>
                  <a:srgbClr val="FF0000"/>
                </a:solidFill>
                <a:latin typeface="CIDFont+F4"/>
              </a:rPr>
              <a:t>O próprio visual orienta quais campos</a:t>
            </a:r>
          </a:p>
          <a:p>
            <a:pPr algn="l"/>
            <a:r>
              <a:rPr lang="pt-BR" sz="1800" b="0" i="0" u="none" strike="noStrike" baseline="0" dirty="0">
                <a:solidFill>
                  <a:srgbClr val="FF0000"/>
                </a:solidFill>
                <a:latin typeface="CIDFont+F4"/>
              </a:rPr>
              <a:t>podem ser usados e as opções de</a:t>
            </a:r>
          </a:p>
          <a:p>
            <a:pPr algn="l"/>
            <a:r>
              <a:rPr lang="pt-BR" sz="1800" b="0" i="0" u="none" strike="noStrike" baseline="0" dirty="0">
                <a:solidFill>
                  <a:srgbClr val="FF0000"/>
                </a:solidFill>
                <a:latin typeface="CIDFont+F4"/>
              </a:rPr>
              <a:t>formatação disponíveis. Mesmo assim, as</a:t>
            </a:r>
          </a:p>
          <a:p>
            <a:pPr algn="l"/>
            <a:r>
              <a:rPr lang="pt-BR" sz="1800" b="0" i="0" u="none" strike="noStrike" baseline="0" dirty="0">
                <a:solidFill>
                  <a:srgbClr val="FF0000"/>
                </a:solidFill>
                <a:latin typeface="CIDFont+F4"/>
              </a:rPr>
              <a:t>etapas podem ser realizadas em qualquer</a:t>
            </a:r>
          </a:p>
          <a:p>
            <a:pPr algn="l"/>
            <a:r>
              <a:rPr lang="pt-BR" sz="1800" b="0" i="0" u="none" strike="noStrike" baseline="0" dirty="0">
                <a:solidFill>
                  <a:srgbClr val="FF0000"/>
                </a:solidFill>
                <a:latin typeface="CIDFont+F4"/>
              </a:rPr>
              <a:t>ordem.</a:t>
            </a:r>
            <a:endParaRPr lang="pt-BR" dirty="0"/>
          </a:p>
        </p:txBody>
      </p:sp>
    </p:spTree>
    <p:custDataLst>
      <p:tags r:id="rId1"/>
    </p:custDataLst>
    <p:extLst>
      <p:ext uri="{BB962C8B-B14F-4D97-AF65-F5344CB8AC3E}">
        <p14:creationId xmlns:p14="http://schemas.microsoft.com/office/powerpoint/2010/main" val="4106851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58</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Formatar</a:t>
            </a:r>
            <a:r>
              <a:rPr lang="en-GB" sz="3200" dirty="0"/>
              <a:t> </a:t>
            </a:r>
            <a:r>
              <a:rPr lang="en-GB" sz="3200" dirty="0" err="1"/>
              <a:t>Visualização</a:t>
            </a:r>
            <a:endParaRPr lang="en-GB" sz="3200" dirty="0"/>
          </a:p>
        </p:txBody>
      </p:sp>
      <p:sp>
        <p:nvSpPr>
          <p:cNvPr id="15" name="CaixaDeTexto 14">
            <a:extLst>
              <a:ext uri="{FF2B5EF4-FFF2-40B4-BE49-F238E27FC236}">
                <a16:creationId xmlns:a16="http://schemas.microsoft.com/office/drawing/2014/main" id="{4A6160BA-C3FD-4D45-924F-BAAB9532480C}"/>
              </a:ext>
            </a:extLst>
          </p:cNvPr>
          <p:cNvSpPr txBox="1"/>
          <p:nvPr/>
        </p:nvSpPr>
        <p:spPr>
          <a:xfrm>
            <a:off x="190500" y="1135241"/>
            <a:ext cx="5574030" cy="3077766"/>
          </a:xfrm>
          <a:prstGeom prst="rect">
            <a:avLst/>
          </a:prstGeom>
          <a:noFill/>
        </p:spPr>
        <p:txBody>
          <a:bodyPr wrap="square">
            <a:spAutoFit/>
          </a:bodyPr>
          <a:lstStyle/>
          <a:p>
            <a:pPr algn="l"/>
            <a:r>
              <a:rPr lang="pt-BR" sz="2000" b="0" i="0" u="none" strike="noStrike" baseline="0" dirty="0">
                <a:solidFill>
                  <a:srgbClr val="000000"/>
                </a:solidFill>
                <a:latin typeface="CIDFont+F5"/>
              </a:rPr>
              <a:t>Pode ocorrer de duas formas: </a:t>
            </a:r>
            <a:br>
              <a:rPr lang="pt-BR" sz="2000" b="0" i="0" u="none" strike="noStrike" baseline="0" dirty="0">
                <a:solidFill>
                  <a:srgbClr val="000000"/>
                </a:solidFill>
                <a:latin typeface="CIDFont+F5"/>
              </a:rPr>
            </a:br>
            <a:r>
              <a:rPr lang="pt-BR" sz="2000" b="0" i="0" u="none" strike="noStrike" baseline="0" dirty="0">
                <a:solidFill>
                  <a:srgbClr val="000000"/>
                </a:solidFill>
                <a:latin typeface="CIDFont+F5"/>
              </a:rPr>
              <a:t>-Através de temas customizáveis (afetam todos os visuais)</a:t>
            </a:r>
            <a:br>
              <a:rPr lang="pt-BR" sz="2000" b="0" i="0" u="none" strike="noStrike" baseline="0" dirty="0">
                <a:solidFill>
                  <a:srgbClr val="000000"/>
                </a:solidFill>
                <a:latin typeface="CIDFont+F5"/>
              </a:rPr>
            </a:br>
            <a:r>
              <a:rPr lang="pt-BR" sz="2000" b="0" i="0" u="none" strike="noStrike" baseline="0" dirty="0">
                <a:solidFill>
                  <a:srgbClr val="000000"/>
                </a:solidFill>
                <a:latin typeface="CIDFont+F5"/>
              </a:rPr>
              <a:t>-Através da seção de formatação (cada visual é tratado individualmente</a:t>
            </a:r>
            <a:r>
              <a:rPr lang="pt-BR" sz="2000" dirty="0">
                <a:solidFill>
                  <a:srgbClr val="000000"/>
                </a:solidFill>
                <a:latin typeface="CIDFont+F5"/>
              </a:rPr>
              <a:t>.</a:t>
            </a:r>
          </a:p>
          <a:p>
            <a:pPr algn="l"/>
            <a:endParaRPr lang="pt-BR" sz="2000" b="0" i="0" u="none" strike="noStrike" baseline="0" dirty="0">
              <a:solidFill>
                <a:srgbClr val="C00000"/>
              </a:solidFill>
              <a:latin typeface="CIDFont+F5"/>
            </a:endParaRPr>
          </a:p>
          <a:p>
            <a:pPr algn="l"/>
            <a:r>
              <a:rPr lang="pt-BR" sz="2000" b="0" i="0" u="none" strike="noStrike" baseline="0" dirty="0">
                <a:solidFill>
                  <a:srgbClr val="C00000"/>
                </a:solidFill>
                <a:latin typeface="CIDFont+F5"/>
              </a:rPr>
              <a:t>As o</a:t>
            </a:r>
            <a:r>
              <a:rPr lang="pt-BR" sz="1800" b="0" i="0" u="none" strike="noStrike" baseline="0" dirty="0">
                <a:solidFill>
                  <a:srgbClr val="CA211E"/>
                </a:solidFill>
                <a:latin typeface="CIDFont+F5"/>
              </a:rPr>
              <a:t>pções de formatação dependem do visual escolhido. Um gráfico de barras não terá as mesmas opções de um gráfico de dispersão, que também não terá as mesmas opções que uma tabela.</a:t>
            </a:r>
            <a:endParaRPr lang="pt-BR" dirty="0"/>
          </a:p>
        </p:txBody>
      </p:sp>
      <p:pic>
        <p:nvPicPr>
          <p:cNvPr id="4" name="Imagem 3">
            <a:extLst>
              <a:ext uri="{FF2B5EF4-FFF2-40B4-BE49-F238E27FC236}">
                <a16:creationId xmlns:a16="http://schemas.microsoft.com/office/drawing/2014/main" id="{963E620D-FE93-4F8A-BB4D-CC7736813F4A}"/>
              </a:ext>
            </a:extLst>
          </p:cNvPr>
          <p:cNvPicPr>
            <a:picLocks noChangeAspect="1"/>
          </p:cNvPicPr>
          <p:nvPr/>
        </p:nvPicPr>
        <p:blipFill>
          <a:blip r:embed="rId8"/>
          <a:stretch>
            <a:fillRect/>
          </a:stretch>
        </p:blipFill>
        <p:spPr>
          <a:xfrm>
            <a:off x="5665470" y="899199"/>
            <a:ext cx="3007920" cy="3785653"/>
          </a:xfrm>
          <a:prstGeom prst="rect">
            <a:avLst/>
          </a:prstGeom>
        </p:spPr>
      </p:pic>
      <p:pic>
        <p:nvPicPr>
          <p:cNvPr id="8" name="Imagem 7">
            <a:extLst>
              <a:ext uri="{FF2B5EF4-FFF2-40B4-BE49-F238E27FC236}">
                <a16:creationId xmlns:a16="http://schemas.microsoft.com/office/drawing/2014/main" id="{F48AD00A-6B95-4C4F-BEF1-0BA864971760}"/>
              </a:ext>
            </a:extLst>
          </p:cNvPr>
          <p:cNvPicPr>
            <a:picLocks noChangeAspect="1"/>
          </p:cNvPicPr>
          <p:nvPr/>
        </p:nvPicPr>
        <p:blipFill>
          <a:blip r:embed="rId9"/>
          <a:stretch>
            <a:fillRect/>
          </a:stretch>
        </p:blipFill>
        <p:spPr>
          <a:xfrm>
            <a:off x="8779718" y="899199"/>
            <a:ext cx="1871137" cy="3724509"/>
          </a:xfrm>
          <a:prstGeom prst="rect">
            <a:avLst/>
          </a:prstGeom>
        </p:spPr>
      </p:pic>
    </p:spTree>
    <p:custDataLst>
      <p:tags r:id="rId1"/>
    </p:custDataLst>
    <p:extLst>
      <p:ext uri="{BB962C8B-B14F-4D97-AF65-F5344CB8AC3E}">
        <p14:creationId xmlns:p14="http://schemas.microsoft.com/office/powerpoint/2010/main" val="1447646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59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Demonstração</a:t>
            </a:r>
            <a:endParaRPr lang="en-GB" sz="3200" dirty="0"/>
          </a:p>
        </p:txBody>
      </p:sp>
      <p:sp>
        <p:nvSpPr>
          <p:cNvPr id="15" name="CaixaDeTexto 14">
            <a:extLst>
              <a:ext uri="{FF2B5EF4-FFF2-40B4-BE49-F238E27FC236}">
                <a16:creationId xmlns:a16="http://schemas.microsoft.com/office/drawing/2014/main" id="{4A6160BA-C3FD-4D45-924F-BAAB9532480C}"/>
              </a:ext>
            </a:extLst>
          </p:cNvPr>
          <p:cNvSpPr txBox="1"/>
          <p:nvPr/>
        </p:nvSpPr>
        <p:spPr>
          <a:xfrm>
            <a:off x="259200" y="1123083"/>
            <a:ext cx="9486900" cy="3139321"/>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Usando o arquivo </a:t>
            </a:r>
            <a:r>
              <a:rPr lang="pt-BR" sz="1800" b="0" i="0" u="none" strike="noStrike" baseline="0" dirty="0" err="1">
                <a:solidFill>
                  <a:srgbClr val="FF0000"/>
                </a:solidFill>
                <a:latin typeface="CIDFont+F5"/>
              </a:rPr>
              <a:t>Sales.pbix</a:t>
            </a:r>
            <a:r>
              <a:rPr lang="pt-BR" sz="1800" b="0" i="0" u="none" strike="noStrike" baseline="0" dirty="0">
                <a:solidFill>
                  <a:srgbClr val="FF0000"/>
                </a:solidFill>
                <a:latin typeface="CIDFont+F5"/>
              </a:rPr>
              <a: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uma coluna para “Final </a:t>
            </a:r>
            <a:r>
              <a:rPr lang="pt-BR" sz="1800" b="0" i="0" u="none" strike="noStrike" baseline="0" dirty="0" err="1">
                <a:solidFill>
                  <a:srgbClr val="FF0000"/>
                </a:solidFill>
                <a:latin typeface="CIDFont+F5"/>
              </a:rPr>
              <a:t>Invoice</a:t>
            </a:r>
            <a:r>
              <a:rPr lang="pt-BR" sz="1800" b="0" i="0" u="none" strike="noStrike" baseline="0" dirty="0">
                <a:solidFill>
                  <a:srgbClr val="FF0000"/>
                </a:solidFill>
                <a:latin typeface="CIDFont+F5"/>
              </a:rPr>
              <a:t> </a:t>
            </a:r>
            <a:r>
              <a:rPr lang="pt-BR" sz="1800" b="0" i="0" u="none" strike="noStrike" baseline="0" dirty="0" err="1">
                <a:solidFill>
                  <a:srgbClr val="FF0000"/>
                </a:solidFill>
                <a:latin typeface="CIDFont+F5"/>
              </a:rPr>
              <a:t>cost</a:t>
            </a:r>
            <a:r>
              <a:rPr lang="pt-BR" sz="1800" b="0" i="0" u="none" strike="noStrike" baseline="0" dirty="0">
                <a:solidFill>
                  <a:srgbClr val="FF0000"/>
                </a:solidFill>
                <a:latin typeface="CIDFont+F5"/>
              </a:rPr>
              <a:t>” e outra para “Profit”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Criação de 3 visuais gráficos: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Gráfico de Área, Gráfico de Dispersão, Gráfico de barras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Navegação dos </a:t>
            </a:r>
            <a:r>
              <a:rPr lang="pt-BR" sz="1800" b="0" i="0" u="none" strike="noStrike" baseline="0" dirty="0" err="1">
                <a:solidFill>
                  <a:srgbClr val="FF0000"/>
                </a:solidFill>
                <a:latin typeface="CIDFont+F5"/>
              </a:rPr>
              <a:t>graficos</a:t>
            </a:r>
            <a:r>
              <a:rPr lang="pt-BR" sz="1800" b="0" i="0" u="none" strike="noStrike" baseline="0" dirty="0">
                <a:solidFill>
                  <a:srgbClr val="FF0000"/>
                </a:solidFill>
                <a:latin typeface="CIDFont+F5"/>
              </a:rPr>
              <a:t> (</a:t>
            </a:r>
            <a:r>
              <a:rPr lang="pt-BR" sz="1800" b="0" i="0" u="none" strike="noStrike" baseline="0" dirty="0" err="1">
                <a:solidFill>
                  <a:srgbClr val="FF0000"/>
                </a:solidFill>
                <a:latin typeface="CIDFont+F5"/>
              </a:rPr>
              <a:t>Niveis</a:t>
            </a:r>
            <a:r>
              <a:rPr lang="pt-BR" sz="1800" b="0" i="0" u="none" strike="noStrike" baseline="0" dirty="0">
                <a:solidFill>
                  <a:srgbClr val="FF0000"/>
                </a:solidFill>
                <a:latin typeface="CIDFont+F5"/>
              </a:rPr>
              <a:t> dos dados)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Propriedades de cada gráfico</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Alterar o titulo dos </a:t>
            </a:r>
            <a:r>
              <a:rPr lang="pt-BR" sz="1800" b="0" i="0" u="none" strike="noStrike" baseline="0" dirty="0" err="1">
                <a:solidFill>
                  <a:srgbClr val="FF0000"/>
                </a:solidFill>
                <a:latin typeface="CIDFont+F5"/>
              </a:rPr>
              <a:t>graficos</a:t>
            </a:r>
            <a:r>
              <a:rPr lang="pt-BR" sz="1800" b="0" i="0" u="none" strike="noStrike" baseline="0" dirty="0">
                <a:solidFill>
                  <a:srgbClr val="FF0000"/>
                </a:solidFill>
                <a:latin typeface="CIDFont+F5"/>
              </a:rPr>
              <a: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Mudar cor da Categorias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Alterar Eixos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5"/>
              </a:rPr>
              <a:t>Salvar arquivo e manter aberto no computador</a:t>
            </a:r>
            <a:endParaRPr lang="pt-BR" dirty="0"/>
          </a:p>
        </p:txBody>
      </p:sp>
    </p:spTree>
    <p:custDataLst>
      <p:tags r:id="rId1"/>
    </p:custDataLst>
    <p:extLst>
      <p:ext uri="{BB962C8B-B14F-4D97-AF65-F5344CB8AC3E}">
        <p14:creationId xmlns:p14="http://schemas.microsoft.com/office/powerpoint/2010/main" val="342053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5"/>
          </p:nvPr>
        </p:nvSpPr>
        <p:spPr/>
        <p:txBody>
          <a:bodyPr/>
          <a:lstStyle/>
          <a:p>
            <a:r>
              <a:rPr lang="en-GB" sz="3200" dirty="0"/>
              <a:t>Agenda</a:t>
            </a:r>
          </a:p>
        </p:txBody>
      </p:sp>
      <p:sp>
        <p:nvSpPr>
          <p:cNvPr id="15362" name="Espaço Reservado para Número de Slide 3"/>
          <p:cNvSpPr>
            <a:spLocks noGrp="1"/>
          </p:cNvSpPr>
          <p:nvPr>
            <p:ph type="sldNum" sz="quarter" idx="4294967295"/>
          </p:nvPr>
        </p:nvSpPr>
        <p:spPr>
          <a:xfrm>
            <a:off x="259200" y="5608201"/>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687CFF3F-C938-4263-9185-214C70981322}" type="slidenum">
              <a:rPr lang="pt-BR" altLang="pt-BR" sz="1530">
                <a:solidFill>
                  <a:srgbClr val="707070"/>
                </a:solidFill>
              </a:rPr>
              <a:pPr>
                <a:buClrTx/>
                <a:buSzTx/>
                <a:buFontTx/>
                <a:buNone/>
              </a:pPr>
              <a:t>6</a:t>
            </a:fld>
            <a:endParaRPr lang="pt-BR" altLang="pt-BR" sz="1530" dirty="0">
              <a:solidFill>
                <a:srgbClr val="707070"/>
              </a:solidFill>
            </a:endParaRPr>
          </a:p>
        </p:txBody>
      </p:sp>
      <p:sp>
        <p:nvSpPr>
          <p:cNvPr id="15371" name="Rectangle 9"/>
          <p:cNvSpPr>
            <a:spLocks noGrp="1" noChangeArrowheads="1"/>
          </p:cNvSpPr>
          <p:nvPr>
            <p:ph type="body" idx="4294967295"/>
            <p:custDataLst>
              <p:tags r:id="rId2"/>
            </p:custDataLst>
          </p:nvPr>
        </p:nvSpPr>
        <p:spPr>
          <a:xfrm>
            <a:off x="259200" y="943311"/>
            <a:ext cx="10450513" cy="4168775"/>
          </a:xfrm>
          <a:noFill/>
        </p:spPr>
        <p:txBody>
          <a:bodyPr vert="horz" lIns="0" tIns="65112" rIns="0" bIns="0" rtlCol="0">
            <a:noAutofit/>
          </a:bodyPr>
          <a:lstStyle/>
          <a:p>
            <a:pPr eaLnBrk="1" hangingPunct="1"/>
            <a:r>
              <a:rPr lang="pt-BR" sz="2000" dirty="0"/>
              <a:t>Introdução ao Power BI</a:t>
            </a:r>
          </a:p>
          <a:p>
            <a:pPr eaLnBrk="1" hangingPunct="1"/>
            <a:r>
              <a:rPr lang="pt-BR" sz="2000" dirty="0"/>
              <a:t>Conectar aos dados </a:t>
            </a:r>
          </a:p>
          <a:p>
            <a:pPr eaLnBrk="1" hangingPunct="1"/>
            <a:r>
              <a:rPr lang="pt-BR" sz="2000" dirty="0"/>
              <a:t>Criando cálculos no Power BI</a:t>
            </a:r>
          </a:p>
          <a:p>
            <a:pPr eaLnBrk="1" hangingPunct="1"/>
            <a:r>
              <a:rPr lang="pt-BR" sz="2000" dirty="0"/>
              <a:t>Organizando e simplificando os campos no Power BI </a:t>
            </a:r>
          </a:p>
          <a:p>
            <a:pPr eaLnBrk="1" hangingPunct="1"/>
            <a:r>
              <a:rPr lang="pt-BR" sz="2000" dirty="0"/>
              <a:t>Criando Visualizações no Power BI </a:t>
            </a:r>
          </a:p>
          <a:p>
            <a:pPr eaLnBrk="1" hangingPunct="1"/>
            <a:r>
              <a:rPr lang="pt-BR" sz="2000" dirty="0"/>
              <a:t>Executando análises no Power BI </a:t>
            </a:r>
          </a:p>
          <a:p>
            <a:pPr eaLnBrk="1" hangingPunct="1"/>
            <a:r>
              <a:rPr lang="pt-BR" sz="2000" dirty="0"/>
              <a:t>Otimizando o desempenho do Power BI</a:t>
            </a:r>
            <a:endParaRPr lang="en-US" altLang="pt-BR" sz="2000" dirty="0"/>
          </a:p>
        </p:txBody>
      </p:sp>
      <p:pic>
        <p:nvPicPr>
          <p:cNvPr id="15365" name="Picture 3" descr="BeQIK_FR" hidden="1"/>
          <p:cNvPicPr>
            <a:picLocks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5367" name="Rectangle 5"/>
          <p:cNvSpPr>
            <a:spLocks noChangeArrowheads="1"/>
          </p:cNvSpPr>
          <p:nvPr>
            <p:custDataLst>
              <p:tags r:id="rId4"/>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15369" name="Rectangle 7"/>
          <p:cNvSpPr>
            <a:spLocks noChangeArrowheads="1"/>
          </p:cNvSpPr>
          <p:nvPr>
            <p:custDataLst>
              <p:tags r:id="rId5"/>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spTree>
    <p:custDataLst>
      <p:tags r:id="rId1"/>
    </p:custDataLst>
    <p:extLst>
      <p:ext uri="{BB962C8B-B14F-4D97-AF65-F5344CB8AC3E}">
        <p14:creationId xmlns:p14="http://schemas.microsoft.com/office/powerpoint/2010/main" val="1714007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60</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Criação</a:t>
            </a:r>
            <a:r>
              <a:rPr lang="en-GB" sz="3200" dirty="0"/>
              <a:t> de </a:t>
            </a:r>
            <a:r>
              <a:rPr lang="en-GB" sz="3200" dirty="0" err="1"/>
              <a:t>indicadores</a:t>
            </a:r>
            <a:r>
              <a:rPr lang="en-GB" sz="3200" dirty="0"/>
              <a:t>/bookmarks</a:t>
            </a:r>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1190119"/>
            <a:ext cx="5486400" cy="3139321"/>
          </a:xfrm>
          <a:prstGeom prst="rect">
            <a:avLst/>
          </a:prstGeom>
          <a:noFill/>
        </p:spPr>
        <p:txBody>
          <a:bodyPr wrap="square">
            <a:spAutoFit/>
          </a:bodyPr>
          <a:lstStyle/>
          <a:p>
            <a:pPr algn="l"/>
            <a:r>
              <a:rPr lang="pt-BR" sz="1800" b="0" i="0" u="none" strike="noStrike" baseline="0" dirty="0">
                <a:latin typeface="CIDFont+F5"/>
              </a:rPr>
              <a:t>Aplica a parametrização de planilhas, similar aos</a:t>
            </a:r>
          </a:p>
          <a:p>
            <a:pPr algn="l"/>
            <a:r>
              <a:rPr lang="pt-BR" sz="1800" b="0" i="0" u="none" strike="noStrike" baseline="0" dirty="0">
                <a:latin typeface="CIDFont+F5"/>
              </a:rPr>
              <a:t>modos de exibição no Tableau.</a:t>
            </a:r>
          </a:p>
          <a:p>
            <a:pPr algn="l"/>
            <a:r>
              <a:rPr lang="pt-BR" sz="1800" b="0" i="0" u="none" strike="noStrike" baseline="0" dirty="0">
                <a:latin typeface="CIDFont+F5"/>
              </a:rPr>
              <a:t>Basicamente permite alternar entre dois estados</a:t>
            </a:r>
          </a:p>
          <a:p>
            <a:pPr algn="l"/>
            <a:r>
              <a:rPr lang="pt-BR" sz="1800" b="0" i="0" u="none" strike="noStrike" baseline="0" dirty="0">
                <a:latin typeface="CIDFont+F5"/>
              </a:rPr>
              <a:t>específicos do relatório. Geralmente é utilizado para</a:t>
            </a:r>
          </a:p>
          <a:p>
            <a:pPr algn="l"/>
            <a:r>
              <a:rPr lang="pt-BR" sz="1800" b="0" i="0" u="none" strike="noStrike" baseline="0" dirty="0">
                <a:latin typeface="CIDFont+F5"/>
              </a:rPr>
              <a:t>trocar visuais em uma página.</a:t>
            </a:r>
          </a:p>
          <a:p>
            <a:pPr algn="l"/>
            <a:endParaRPr lang="pt-BR" sz="1800" b="0" i="0" u="none" strike="noStrike" baseline="0" dirty="0">
              <a:latin typeface="CIDFont+F5"/>
            </a:endParaRPr>
          </a:p>
          <a:p>
            <a:pPr algn="l"/>
            <a:r>
              <a:rPr lang="pt-BR" sz="1800" b="0" i="0" u="none" strike="noStrike" baseline="0" dirty="0" err="1">
                <a:latin typeface="CIDFont+F5"/>
              </a:rPr>
              <a:t>Ex</a:t>
            </a:r>
            <a:r>
              <a:rPr lang="pt-BR" sz="1800" b="0" i="0" u="none" strike="noStrike" baseline="0" dirty="0">
                <a:latin typeface="CIDFont+F5"/>
              </a:rPr>
              <a:t>:</a:t>
            </a:r>
          </a:p>
          <a:p>
            <a:pPr algn="l"/>
            <a:r>
              <a:rPr lang="pt-BR" sz="1800" b="0" i="0" u="none" strike="noStrike" baseline="0" dirty="0">
                <a:latin typeface="CIDFont+F5"/>
              </a:rPr>
              <a:t>-Alternar entre uma visão resumida e uma visão</a:t>
            </a:r>
          </a:p>
          <a:p>
            <a:pPr algn="l"/>
            <a:r>
              <a:rPr lang="pt-BR" sz="1800" b="0" i="0" u="none" strike="noStrike" baseline="0" dirty="0">
                <a:latin typeface="CIDFont+F5"/>
              </a:rPr>
              <a:t>detalhada de um gráfico;</a:t>
            </a:r>
          </a:p>
          <a:p>
            <a:pPr algn="l"/>
            <a:r>
              <a:rPr lang="pt-BR" sz="1800" b="0" i="0" u="none" strike="noStrike" baseline="0" dirty="0">
                <a:latin typeface="CIDFont+F5"/>
              </a:rPr>
              <a:t>-Alternar entre um gráfico e uma tabela composta</a:t>
            </a:r>
          </a:p>
          <a:p>
            <a:pPr algn="l"/>
            <a:r>
              <a:rPr lang="pt-BR" sz="1800" b="0" i="0" u="none" strike="noStrike" baseline="0" dirty="0">
                <a:latin typeface="CIDFont+F5"/>
              </a:rPr>
              <a:t>pelos dados do gráfico.</a:t>
            </a:r>
            <a:endParaRPr lang="pt-BR" dirty="0"/>
          </a:p>
        </p:txBody>
      </p:sp>
      <p:pic>
        <p:nvPicPr>
          <p:cNvPr id="4" name="Imagem 3">
            <a:extLst>
              <a:ext uri="{FF2B5EF4-FFF2-40B4-BE49-F238E27FC236}">
                <a16:creationId xmlns:a16="http://schemas.microsoft.com/office/drawing/2014/main" id="{4083F9A7-58D4-4E65-9F76-EE0698125901}"/>
              </a:ext>
            </a:extLst>
          </p:cNvPr>
          <p:cNvPicPr>
            <a:picLocks noChangeAspect="1"/>
          </p:cNvPicPr>
          <p:nvPr/>
        </p:nvPicPr>
        <p:blipFill rotWithShape="1">
          <a:blip r:embed="rId8"/>
          <a:srcRect b="18789"/>
          <a:stretch/>
        </p:blipFill>
        <p:spPr>
          <a:xfrm>
            <a:off x="5403312" y="803407"/>
            <a:ext cx="4872529" cy="828442"/>
          </a:xfrm>
          <a:prstGeom prst="rect">
            <a:avLst/>
          </a:prstGeom>
        </p:spPr>
      </p:pic>
      <p:pic>
        <p:nvPicPr>
          <p:cNvPr id="6" name="Imagem 5">
            <a:extLst>
              <a:ext uri="{FF2B5EF4-FFF2-40B4-BE49-F238E27FC236}">
                <a16:creationId xmlns:a16="http://schemas.microsoft.com/office/drawing/2014/main" id="{506A765B-BF1C-4E26-B2D6-BB028726521B}"/>
              </a:ext>
            </a:extLst>
          </p:cNvPr>
          <p:cNvPicPr>
            <a:picLocks noChangeAspect="1"/>
          </p:cNvPicPr>
          <p:nvPr/>
        </p:nvPicPr>
        <p:blipFill>
          <a:blip r:embed="rId9"/>
          <a:stretch>
            <a:fillRect/>
          </a:stretch>
        </p:blipFill>
        <p:spPr>
          <a:xfrm>
            <a:off x="5424061" y="1631849"/>
            <a:ext cx="4509492" cy="3960383"/>
          </a:xfrm>
          <a:prstGeom prst="rect">
            <a:avLst/>
          </a:prstGeom>
        </p:spPr>
      </p:pic>
    </p:spTree>
    <p:custDataLst>
      <p:tags r:id="rId1"/>
    </p:custDataLst>
    <p:extLst>
      <p:ext uri="{BB962C8B-B14F-4D97-AF65-F5344CB8AC3E}">
        <p14:creationId xmlns:p14="http://schemas.microsoft.com/office/powerpoint/2010/main" val="4268089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61</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en-GB" sz="3200" dirty="0" err="1"/>
              <a:t>Utilizando</a:t>
            </a:r>
            <a:r>
              <a:rPr lang="en-GB" sz="3200" dirty="0"/>
              <a:t> o </a:t>
            </a:r>
            <a:r>
              <a:rPr lang="en-GB" sz="3200" dirty="0" err="1"/>
              <a:t>painel</a:t>
            </a:r>
            <a:r>
              <a:rPr lang="en-GB" sz="3200" dirty="0"/>
              <a:t> de </a:t>
            </a:r>
            <a:r>
              <a:rPr lang="en-GB" sz="3200" dirty="0" err="1"/>
              <a:t>seleção</a:t>
            </a:r>
            <a:endParaRPr lang="en-GB" sz="3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1190119"/>
            <a:ext cx="5486400" cy="1754326"/>
          </a:xfrm>
          <a:prstGeom prst="rect">
            <a:avLst/>
          </a:prstGeom>
          <a:noFill/>
        </p:spPr>
        <p:txBody>
          <a:bodyPr wrap="square">
            <a:spAutoFit/>
          </a:bodyPr>
          <a:lstStyle/>
          <a:p>
            <a:pPr algn="l"/>
            <a:r>
              <a:rPr lang="pt-BR" sz="1800" b="0" i="0" u="none" strike="noStrike" baseline="0" dirty="0">
                <a:latin typeface="CIDFont+F5"/>
              </a:rPr>
              <a:t>O painel de seleção permite:</a:t>
            </a:r>
          </a:p>
          <a:p>
            <a:pPr algn="l"/>
            <a:endParaRPr lang="pt-BR" sz="1800" b="0" i="0" u="none" strike="noStrike" baseline="0" dirty="0">
              <a:latin typeface="CIDFont+F5"/>
            </a:endParaRPr>
          </a:p>
          <a:p>
            <a:pPr algn="l"/>
            <a:r>
              <a:rPr lang="pt-BR" sz="1800" b="0" i="0" u="none" strike="noStrike" baseline="0" dirty="0">
                <a:latin typeface="CIDFont+F4"/>
              </a:rPr>
              <a:t>• </a:t>
            </a:r>
            <a:r>
              <a:rPr lang="pt-BR" sz="1800" b="0" i="0" u="none" strike="noStrike" baseline="0" dirty="0">
                <a:latin typeface="CIDFont+F5"/>
              </a:rPr>
              <a:t>Organizar a ordem dos componentes (</a:t>
            </a:r>
            <a:r>
              <a:rPr lang="pt-BR" sz="1800" b="0" i="0" u="none" strike="noStrike" baseline="0" dirty="0" err="1">
                <a:latin typeface="CIDFont+F5"/>
              </a:rPr>
              <a:t>back</a:t>
            </a:r>
            <a:r>
              <a:rPr lang="pt-BR" sz="1800" b="0" i="0" u="none" strike="noStrike" baseline="0" dirty="0">
                <a:latin typeface="CIDFont+F5"/>
              </a:rPr>
              <a:t>/front);</a:t>
            </a:r>
          </a:p>
          <a:p>
            <a:pPr algn="l"/>
            <a:r>
              <a:rPr lang="pt-BR" sz="1800" b="0" i="0" u="none" strike="noStrike" baseline="0" dirty="0">
                <a:latin typeface="CIDFont+F4"/>
              </a:rPr>
              <a:t>• </a:t>
            </a:r>
            <a:r>
              <a:rPr lang="pt-BR" sz="1800" b="0" i="0" u="none" strike="noStrike" baseline="0" dirty="0">
                <a:latin typeface="CIDFont+F5"/>
              </a:rPr>
              <a:t>Agrupar os componentes para facilitar seleção;</a:t>
            </a:r>
          </a:p>
          <a:p>
            <a:pPr algn="l"/>
            <a:r>
              <a:rPr lang="pt-BR" sz="1800" b="0" i="0" u="none" strike="noStrike" baseline="0" dirty="0">
                <a:latin typeface="CIDFont+F4"/>
              </a:rPr>
              <a:t>• </a:t>
            </a:r>
            <a:r>
              <a:rPr lang="pt-BR" sz="1800" b="0" i="0" u="none" strike="noStrike" baseline="0" dirty="0">
                <a:latin typeface="CIDFont+F5"/>
              </a:rPr>
              <a:t>Ocultar componentes no dashboard;</a:t>
            </a:r>
          </a:p>
          <a:p>
            <a:pPr algn="l"/>
            <a:r>
              <a:rPr lang="pt-BR" sz="1800" b="0" i="0" u="none" strike="noStrike" baseline="0" dirty="0">
                <a:latin typeface="CIDFont+F4"/>
              </a:rPr>
              <a:t>• </a:t>
            </a:r>
            <a:r>
              <a:rPr lang="pt-BR" sz="1800" b="0" i="0" u="none" strike="noStrike" baseline="0" dirty="0">
                <a:latin typeface="CIDFont+F5"/>
              </a:rPr>
              <a:t>Definir a </a:t>
            </a:r>
            <a:r>
              <a:rPr lang="pt-BR" sz="1800" b="0" i="0" u="none" strike="noStrike" baseline="0" dirty="0" err="1">
                <a:latin typeface="CIDFont+F5"/>
              </a:rPr>
              <a:t>order</a:t>
            </a:r>
            <a:r>
              <a:rPr lang="pt-BR" sz="1800" b="0" i="0" u="none" strike="noStrike" baseline="0" dirty="0">
                <a:latin typeface="CIDFont+F5"/>
              </a:rPr>
              <a:t> de tabulação dos itens na tela.</a:t>
            </a:r>
            <a:endParaRPr lang="pt-BR" dirty="0"/>
          </a:p>
        </p:txBody>
      </p:sp>
      <p:pic>
        <p:nvPicPr>
          <p:cNvPr id="3" name="Imagem 2">
            <a:extLst>
              <a:ext uri="{FF2B5EF4-FFF2-40B4-BE49-F238E27FC236}">
                <a16:creationId xmlns:a16="http://schemas.microsoft.com/office/drawing/2014/main" id="{C66C1844-0592-4C17-951B-CC14FC7B8721}"/>
              </a:ext>
            </a:extLst>
          </p:cNvPr>
          <p:cNvPicPr>
            <a:picLocks noChangeAspect="1"/>
          </p:cNvPicPr>
          <p:nvPr/>
        </p:nvPicPr>
        <p:blipFill>
          <a:blip r:embed="rId8"/>
          <a:stretch>
            <a:fillRect/>
          </a:stretch>
        </p:blipFill>
        <p:spPr>
          <a:xfrm>
            <a:off x="5286480" y="765250"/>
            <a:ext cx="5047059" cy="936567"/>
          </a:xfrm>
          <a:prstGeom prst="rect">
            <a:avLst/>
          </a:prstGeom>
        </p:spPr>
      </p:pic>
      <p:pic>
        <p:nvPicPr>
          <p:cNvPr id="7" name="Imagem 6">
            <a:extLst>
              <a:ext uri="{FF2B5EF4-FFF2-40B4-BE49-F238E27FC236}">
                <a16:creationId xmlns:a16="http://schemas.microsoft.com/office/drawing/2014/main" id="{9A9B7614-264A-4FEF-942C-A0C07D06AB89}"/>
              </a:ext>
            </a:extLst>
          </p:cNvPr>
          <p:cNvPicPr>
            <a:picLocks noChangeAspect="1"/>
          </p:cNvPicPr>
          <p:nvPr/>
        </p:nvPicPr>
        <p:blipFill>
          <a:blip r:embed="rId9"/>
          <a:stretch>
            <a:fillRect/>
          </a:stretch>
        </p:blipFill>
        <p:spPr>
          <a:xfrm>
            <a:off x="5484600" y="1775653"/>
            <a:ext cx="4163458" cy="3640773"/>
          </a:xfrm>
          <a:prstGeom prst="rect">
            <a:avLst/>
          </a:prstGeom>
        </p:spPr>
      </p:pic>
    </p:spTree>
    <p:custDataLst>
      <p:tags r:id="rId1"/>
    </p:custDataLst>
    <p:extLst>
      <p:ext uri="{BB962C8B-B14F-4D97-AF65-F5344CB8AC3E}">
        <p14:creationId xmlns:p14="http://schemas.microsoft.com/office/powerpoint/2010/main" val="2244892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62</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Utilizando elementos de interação</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923330"/>
          </a:xfrm>
          <a:prstGeom prst="rect">
            <a:avLst/>
          </a:prstGeom>
          <a:noFill/>
        </p:spPr>
        <p:txBody>
          <a:bodyPr wrap="square">
            <a:spAutoFit/>
          </a:bodyPr>
          <a:lstStyle/>
          <a:p>
            <a:pPr algn="l"/>
            <a:r>
              <a:rPr lang="pt-BR" sz="1800" b="0" i="0" u="none" strike="noStrike" baseline="0" dirty="0">
                <a:latin typeface="CIDFont+F5"/>
              </a:rPr>
              <a:t>Assim como componentes de visualização, o </a:t>
            </a:r>
            <a:r>
              <a:rPr lang="pt-BR" sz="1800" b="0" i="0" u="none" strike="noStrike" baseline="0" dirty="0" err="1">
                <a:latin typeface="CIDFont+F5"/>
              </a:rPr>
              <a:t>PowerBI</a:t>
            </a:r>
            <a:r>
              <a:rPr lang="pt-BR" sz="1800" b="0" i="0" u="none" strike="noStrike" baseline="0" dirty="0">
                <a:latin typeface="CIDFont+F5"/>
              </a:rPr>
              <a:t> também nos permite usar elementos</a:t>
            </a:r>
          </a:p>
          <a:p>
            <a:pPr algn="l"/>
            <a:r>
              <a:rPr lang="pt-BR" sz="1800" b="0" i="0" u="none" strike="noStrike" baseline="0" dirty="0">
                <a:latin typeface="CIDFont+F5"/>
              </a:rPr>
              <a:t>básicos para montar o nosso dashboard. Estes elementos podem ser caixas de texto, botões,</a:t>
            </a:r>
          </a:p>
          <a:p>
            <a:pPr algn="l"/>
            <a:r>
              <a:rPr lang="pt-BR" sz="1800" b="0" i="0" u="none" strike="noStrike" baseline="0" dirty="0">
                <a:latin typeface="CIDFont+F5"/>
              </a:rPr>
              <a:t>formas e imagens.</a:t>
            </a:r>
            <a:endParaRPr lang="pt-BR" dirty="0"/>
          </a:p>
        </p:txBody>
      </p:sp>
      <p:pic>
        <p:nvPicPr>
          <p:cNvPr id="10" name="Imagem 9">
            <a:extLst>
              <a:ext uri="{FF2B5EF4-FFF2-40B4-BE49-F238E27FC236}">
                <a16:creationId xmlns:a16="http://schemas.microsoft.com/office/drawing/2014/main" id="{33BE4E07-B608-4D92-B4AF-83CA6D370848}"/>
              </a:ext>
            </a:extLst>
          </p:cNvPr>
          <p:cNvPicPr>
            <a:picLocks noChangeAspect="1"/>
          </p:cNvPicPr>
          <p:nvPr/>
        </p:nvPicPr>
        <p:blipFill>
          <a:blip r:embed="rId8"/>
          <a:stretch>
            <a:fillRect/>
          </a:stretch>
        </p:blipFill>
        <p:spPr>
          <a:xfrm>
            <a:off x="2811515" y="1588858"/>
            <a:ext cx="4991365" cy="881982"/>
          </a:xfrm>
          <a:prstGeom prst="rect">
            <a:avLst/>
          </a:prstGeom>
        </p:spPr>
      </p:pic>
      <p:sp>
        <p:nvSpPr>
          <p:cNvPr id="17" name="CaixaDeTexto 16">
            <a:extLst>
              <a:ext uri="{FF2B5EF4-FFF2-40B4-BE49-F238E27FC236}">
                <a16:creationId xmlns:a16="http://schemas.microsoft.com/office/drawing/2014/main" id="{9A8AD55A-1BD9-4296-B354-56842D188A5F}"/>
              </a:ext>
            </a:extLst>
          </p:cNvPr>
          <p:cNvSpPr txBox="1"/>
          <p:nvPr/>
        </p:nvSpPr>
        <p:spPr>
          <a:xfrm>
            <a:off x="410845" y="3085306"/>
            <a:ext cx="4427220" cy="2031325"/>
          </a:xfrm>
          <a:prstGeom prst="rect">
            <a:avLst/>
          </a:prstGeom>
          <a:noFill/>
        </p:spPr>
        <p:txBody>
          <a:bodyPr wrap="square">
            <a:spAutoFit/>
          </a:bodyPr>
          <a:lstStyle/>
          <a:p>
            <a:pPr algn="l"/>
            <a:r>
              <a:rPr lang="pt-BR" sz="1800" b="0" i="0" u="none" strike="noStrike" baseline="0" dirty="0">
                <a:latin typeface="CIDFont+F5"/>
              </a:rPr>
              <a:t>As principais diferenças entre</a:t>
            </a:r>
          </a:p>
          <a:p>
            <a:pPr algn="l"/>
            <a:r>
              <a:rPr lang="pt-BR" sz="1800" b="0" i="0" u="none" strike="noStrike" baseline="0" dirty="0">
                <a:latin typeface="CIDFont+F5"/>
              </a:rPr>
              <a:t>elementos e componentes visuais é</a:t>
            </a:r>
          </a:p>
          <a:p>
            <a:pPr algn="l"/>
            <a:r>
              <a:rPr lang="pt-BR" sz="1800" b="0" i="0" u="none" strike="noStrike" baseline="0" dirty="0">
                <a:latin typeface="CIDFont+F5"/>
              </a:rPr>
              <a:t>que elementos não aceitam campos</a:t>
            </a:r>
          </a:p>
          <a:p>
            <a:pPr algn="l"/>
            <a:r>
              <a:rPr lang="pt-BR" sz="1800" b="0" i="0" u="none" strike="noStrike" baseline="0" dirty="0">
                <a:latin typeface="CIDFont+F5"/>
              </a:rPr>
              <a:t>de dados e eles possuem uma</a:t>
            </a:r>
          </a:p>
          <a:p>
            <a:pPr algn="l"/>
            <a:r>
              <a:rPr lang="pt-BR" sz="1800" b="0" i="0" u="none" strike="noStrike" baseline="0" dirty="0">
                <a:latin typeface="CIDFont+F5"/>
              </a:rPr>
              <a:t>propriedade “</a:t>
            </a:r>
            <a:r>
              <a:rPr lang="pt-BR" sz="1800" b="0" i="0" u="none" strike="noStrike" baseline="0" dirty="0" err="1">
                <a:latin typeface="CIDFont+F5"/>
              </a:rPr>
              <a:t>Action</a:t>
            </a:r>
            <a:r>
              <a:rPr lang="pt-BR" sz="1800" b="0" i="0" u="none" strike="noStrike" baseline="0" dirty="0">
                <a:latin typeface="CIDFont+F5"/>
              </a:rPr>
              <a:t>” que nos permite</a:t>
            </a:r>
          </a:p>
          <a:p>
            <a:pPr algn="l"/>
            <a:r>
              <a:rPr lang="pt-BR" sz="1800" b="0" i="0" u="none" strike="noStrike" baseline="0" dirty="0">
                <a:latin typeface="CIDFont+F5"/>
              </a:rPr>
              <a:t>definir ações para interagir com o</a:t>
            </a:r>
          </a:p>
          <a:p>
            <a:pPr algn="l"/>
            <a:r>
              <a:rPr lang="pt-BR" sz="1800" b="0" i="0" u="none" strike="noStrike" baseline="0" dirty="0">
                <a:latin typeface="CIDFont+F5"/>
              </a:rPr>
              <a:t>dashboard.</a:t>
            </a:r>
            <a:endParaRPr lang="pt-BR" dirty="0"/>
          </a:p>
        </p:txBody>
      </p:sp>
      <p:pic>
        <p:nvPicPr>
          <p:cNvPr id="14" name="Imagem 13">
            <a:extLst>
              <a:ext uri="{FF2B5EF4-FFF2-40B4-BE49-F238E27FC236}">
                <a16:creationId xmlns:a16="http://schemas.microsoft.com/office/drawing/2014/main" id="{120D1BC8-C16F-4A17-A9EB-459AE02B53E0}"/>
              </a:ext>
            </a:extLst>
          </p:cNvPr>
          <p:cNvPicPr>
            <a:picLocks noChangeAspect="1"/>
          </p:cNvPicPr>
          <p:nvPr/>
        </p:nvPicPr>
        <p:blipFill>
          <a:blip r:embed="rId9"/>
          <a:stretch>
            <a:fillRect/>
          </a:stretch>
        </p:blipFill>
        <p:spPr>
          <a:xfrm>
            <a:off x="4560111" y="2512187"/>
            <a:ext cx="4591896" cy="3175390"/>
          </a:xfrm>
          <a:prstGeom prst="rect">
            <a:avLst/>
          </a:prstGeom>
        </p:spPr>
      </p:pic>
    </p:spTree>
    <p:custDataLst>
      <p:tags r:id="rId1"/>
    </p:custDataLst>
    <p:extLst>
      <p:ext uri="{BB962C8B-B14F-4D97-AF65-F5344CB8AC3E}">
        <p14:creationId xmlns:p14="http://schemas.microsoft.com/office/powerpoint/2010/main" val="3550558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DEMONSTRAÇÃO</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2031325"/>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uma cópia do gráfico de dispersão e alterar o componente</a:t>
            </a:r>
          </a:p>
          <a:p>
            <a:pPr algn="l"/>
            <a:r>
              <a:rPr lang="pt-BR" sz="1800" b="0" i="0" u="none" strike="noStrike" baseline="0" dirty="0">
                <a:solidFill>
                  <a:srgbClr val="FF0000"/>
                </a:solidFill>
                <a:latin typeface="CIDFont+F4"/>
              </a:rPr>
              <a:t>para tabela.</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indicadores para “Mostrar Tabela” e “Mostrar Dispersão”</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Inserir botões no dashboard e utilizar eles para “ativar” os</a:t>
            </a:r>
          </a:p>
          <a:p>
            <a:pPr algn="l"/>
            <a:r>
              <a:rPr lang="pt-BR" sz="1800" b="0" i="0" u="none" strike="noStrike" baseline="0" dirty="0">
                <a:solidFill>
                  <a:srgbClr val="FF0000"/>
                </a:solidFill>
                <a:latin typeface="CIDFont+F4"/>
              </a:rPr>
              <a:t>indicadores criados.</a:t>
            </a:r>
            <a:endParaRPr lang="pt-BR" dirty="0"/>
          </a:p>
        </p:txBody>
      </p:sp>
    </p:spTree>
    <p:custDataLst>
      <p:tags r:id="rId1"/>
    </p:custDataLst>
    <p:extLst>
      <p:ext uri="{BB962C8B-B14F-4D97-AF65-F5344CB8AC3E}">
        <p14:creationId xmlns:p14="http://schemas.microsoft.com/office/powerpoint/2010/main" val="580711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Formatação condicional</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923330"/>
          </a:xfrm>
          <a:prstGeom prst="rect">
            <a:avLst/>
          </a:prstGeom>
          <a:noFill/>
        </p:spPr>
        <p:txBody>
          <a:bodyPr wrap="square">
            <a:spAutoFit/>
          </a:bodyPr>
          <a:lstStyle/>
          <a:p>
            <a:pPr algn="l"/>
            <a:r>
              <a:rPr lang="pt-BR" sz="1800" b="0" i="0" u="none" strike="noStrike" baseline="0" dirty="0">
                <a:latin typeface="CIDFont+F4"/>
              </a:rPr>
              <a:t>Pode-se criar formatação condicional para fontes, </a:t>
            </a:r>
            <a:r>
              <a:rPr lang="pt-BR" sz="1800" b="0" i="0" u="none" strike="noStrike" baseline="0" dirty="0" err="1">
                <a:latin typeface="CIDFont+F4"/>
              </a:rPr>
              <a:t>backgrouds</a:t>
            </a:r>
            <a:r>
              <a:rPr lang="pt-BR" sz="1800" b="0" i="0" u="none" strike="noStrike" baseline="0" dirty="0">
                <a:latin typeface="CIDFont+F4"/>
              </a:rPr>
              <a:t> e </a:t>
            </a:r>
            <a:r>
              <a:rPr lang="pt-BR" sz="1800" b="0" i="0" u="none" strike="noStrike" baseline="0" dirty="0" err="1">
                <a:latin typeface="CIDFont+F4"/>
              </a:rPr>
              <a:t>icones</a:t>
            </a:r>
            <a:r>
              <a:rPr lang="pt-BR" sz="1800" b="0" i="0" u="none" strike="noStrike" baseline="0" dirty="0">
                <a:latin typeface="CIDFont+F4"/>
              </a:rPr>
              <a:t>.</a:t>
            </a:r>
          </a:p>
          <a:p>
            <a:pPr algn="l"/>
            <a:r>
              <a:rPr lang="pt-BR" sz="1800" b="0" i="0" u="none" strike="noStrike" baseline="0" dirty="0">
                <a:latin typeface="CIDFont+F4"/>
              </a:rPr>
              <a:t>Essa formatação se baseia em escala, regras ou valores na base de</a:t>
            </a:r>
          </a:p>
          <a:p>
            <a:pPr algn="l"/>
            <a:r>
              <a:rPr lang="pt-BR" sz="1800" b="0" i="0" u="none" strike="noStrike" baseline="0" dirty="0">
                <a:latin typeface="CIDFont+F4"/>
              </a:rPr>
              <a:t>dados (“verde” ou #00ff00 definido na coluna X).</a:t>
            </a:r>
            <a:endParaRPr lang="pt-BR" dirty="0"/>
          </a:p>
        </p:txBody>
      </p:sp>
      <p:pic>
        <p:nvPicPr>
          <p:cNvPr id="3" name="Imagem 2">
            <a:extLst>
              <a:ext uri="{FF2B5EF4-FFF2-40B4-BE49-F238E27FC236}">
                <a16:creationId xmlns:a16="http://schemas.microsoft.com/office/drawing/2014/main" id="{6CFDBFB6-4D71-44BC-A718-F74AB63DCEF4}"/>
              </a:ext>
            </a:extLst>
          </p:cNvPr>
          <p:cNvPicPr>
            <a:picLocks noChangeAspect="1"/>
          </p:cNvPicPr>
          <p:nvPr/>
        </p:nvPicPr>
        <p:blipFill>
          <a:blip r:embed="rId8"/>
          <a:stretch>
            <a:fillRect/>
          </a:stretch>
        </p:blipFill>
        <p:spPr>
          <a:xfrm>
            <a:off x="246132" y="2009981"/>
            <a:ext cx="3433562" cy="2430296"/>
          </a:xfrm>
          <a:prstGeom prst="rect">
            <a:avLst/>
          </a:prstGeom>
        </p:spPr>
      </p:pic>
      <p:pic>
        <p:nvPicPr>
          <p:cNvPr id="5" name="Imagem 4">
            <a:extLst>
              <a:ext uri="{FF2B5EF4-FFF2-40B4-BE49-F238E27FC236}">
                <a16:creationId xmlns:a16="http://schemas.microsoft.com/office/drawing/2014/main" id="{EF72BE4B-8D05-4C75-A46C-3B45D303416B}"/>
              </a:ext>
            </a:extLst>
          </p:cNvPr>
          <p:cNvPicPr>
            <a:picLocks noChangeAspect="1"/>
          </p:cNvPicPr>
          <p:nvPr/>
        </p:nvPicPr>
        <p:blipFill>
          <a:blip r:embed="rId9"/>
          <a:stretch>
            <a:fillRect/>
          </a:stretch>
        </p:blipFill>
        <p:spPr>
          <a:xfrm>
            <a:off x="3844046" y="2009981"/>
            <a:ext cx="3433563" cy="2437540"/>
          </a:xfrm>
          <a:prstGeom prst="rect">
            <a:avLst/>
          </a:prstGeom>
        </p:spPr>
      </p:pic>
      <p:pic>
        <p:nvPicPr>
          <p:cNvPr id="7" name="Imagem 6">
            <a:extLst>
              <a:ext uri="{FF2B5EF4-FFF2-40B4-BE49-F238E27FC236}">
                <a16:creationId xmlns:a16="http://schemas.microsoft.com/office/drawing/2014/main" id="{46F2C09A-0BFE-44E1-B031-0BB1C16AADBB}"/>
              </a:ext>
            </a:extLst>
          </p:cNvPr>
          <p:cNvPicPr>
            <a:picLocks noChangeAspect="1"/>
          </p:cNvPicPr>
          <p:nvPr/>
        </p:nvPicPr>
        <p:blipFill>
          <a:blip r:embed="rId10"/>
          <a:stretch>
            <a:fillRect/>
          </a:stretch>
        </p:blipFill>
        <p:spPr>
          <a:xfrm>
            <a:off x="7385952" y="2004847"/>
            <a:ext cx="3438348" cy="2440937"/>
          </a:xfrm>
          <a:prstGeom prst="rect">
            <a:avLst/>
          </a:prstGeom>
        </p:spPr>
      </p:pic>
    </p:spTree>
    <p:custDataLst>
      <p:tags r:id="rId1"/>
    </p:custDataLst>
    <p:extLst>
      <p:ext uri="{BB962C8B-B14F-4D97-AF65-F5344CB8AC3E}">
        <p14:creationId xmlns:p14="http://schemas.microsoft.com/office/powerpoint/2010/main" val="1412584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65</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Formatação condicional</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369332"/>
          </a:xfrm>
          <a:prstGeom prst="rect">
            <a:avLst/>
          </a:prstGeom>
          <a:noFill/>
        </p:spPr>
        <p:txBody>
          <a:bodyPr wrap="square">
            <a:spAutoFit/>
          </a:bodyPr>
          <a:lstStyle/>
          <a:p>
            <a:pPr algn="l"/>
            <a:r>
              <a:rPr lang="pt-BR" sz="1800" b="0" i="0" u="none" strike="noStrike" baseline="0" dirty="0">
                <a:latin typeface="CIDFont+F4"/>
              </a:rPr>
              <a:t>Formatação condicional em escala (Gradiente)</a:t>
            </a:r>
            <a:endParaRPr lang="pt-BR" dirty="0"/>
          </a:p>
        </p:txBody>
      </p:sp>
      <p:pic>
        <p:nvPicPr>
          <p:cNvPr id="8" name="Imagem 7">
            <a:extLst>
              <a:ext uri="{FF2B5EF4-FFF2-40B4-BE49-F238E27FC236}">
                <a16:creationId xmlns:a16="http://schemas.microsoft.com/office/drawing/2014/main" id="{F01A4C13-B2DB-4367-AF20-70CA06D1ED57}"/>
              </a:ext>
            </a:extLst>
          </p:cNvPr>
          <p:cNvPicPr>
            <a:picLocks noChangeAspect="1"/>
          </p:cNvPicPr>
          <p:nvPr/>
        </p:nvPicPr>
        <p:blipFill>
          <a:blip r:embed="rId8"/>
          <a:stretch>
            <a:fillRect/>
          </a:stretch>
        </p:blipFill>
        <p:spPr>
          <a:xfrm>
            <a:off x="2393973" y="1170831"/>
            <a:ext cx="6181253" cy="4375128"/>
          </a:xfrm>
          <a:prstGeom prst="rect">
            <a:avLst/>
          </a:prstGeom>
        </p:spPr>
      </p:pic>
    </p:spTree>
    <p:custDataLst>
      <p:tags r:id="rId1"/>
    </p:custDataLst>
    <p:extLst>
      <p:ext uri="{BB962C8B-B14F-4D97-AF65-F5344CB8AC3E}">
        <p14:creationId xmlns:p14="http://schemas.microsoft.com/office/powerpoint/2010/main" val="161411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66</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Formatação condicional</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369332"/>
          </a:xfrm>
          <a:prstGeom prst="rect">
            <a:avLst/>
          </a:prstGeom>
          <a:noFill/>
        </p:spPr>
        <p:txBody>
          <a:bodyPr wrap="square">
            <a:spAutoFit/>
          </a:bodyPr>
          <a:lstStyle/>
          <a:p>
            <a:pPr algn="l"/>
            <a:r>
              <a:rPr lang="pt-BR" sz="1800" b="0" i="0" u="none" strike="noStrike" baseline="0" dirty="0">
                <a:latin typeface="CIDFont+F4"/>
              </a:rPr>
              <a:t>Formatação condicional baseada em regras</a:t>
            </a:r>
            <a:endParaRPr lang="pt-BR" dirty="0"/>
          </a:p>
        </p:txBody>
      </p:sp>
      <p:pic>
        <p:nvPicPr>
          <p:cNvPr id="3" name="Imagem 2">
            <a:extLst>
              <a:ext uri="{FF2B5EF4-FFF2-40B4-BE49-F238E27FC236}">
                <a16:creationId xmlns:a16="http://schemas.microsoft.com/office/drawing/2014/main" id="{8A6C6120-7E0B-4D9C-A91C-AFA2DF785AE7}"/>
              </a:ext>
            </a:extLst>
          </p:cNvPr>
          <p:cNvPicPr>
            <a:picLocks noChangeAspect="1"/>
          </p:cNvPicPr>
          <p:nvPr/>
        </p:nvPicPr>
        <p:blipFill>
          <a:blip r:embed="rId8"/>
          <a:stretch>
            <a:fillRect/>
          </a:stretch>
        </p:blipFill>
        <p:spPr>
          <a:xfrm>
            <a:off x="2527923" y="1170831"/>
            <a:ext cx="5913777" cy="4198283"/>
          </a:xfrm>
          <a:prstGeom prst="rect">
            <a:avLst/>
          </a:prstGeom>
        </p:spPr>
      </p:pic>
    </p:spTree>
    <p:custDataLst>
      <p:tags r:id="rId1"/>
    </p:custDataLst>
    <p:extLst>
      <p:ext uri="{BB962C8B-B14F-4D97-AF65-F5344CB8AC3E}">
        <p14:creationId xmlns:p14="http://schemas.microsoft.com/office/powerpoint/2010/main" val="2709726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Formatação condicional</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1499"/>
            <a:ext cx="10225926" cy="369332"/>
          </a:xfrm>
          <a:prstGeom prst="rect">
            <a:avLst/>
          </a:prstGeom>
          <a:noFill/>
        </p:spPr>
        <p:txBody>
          <a:bodyPr wrap="square">
            <a:spAutoFit/>
          </a:bodyPr>
          <a:lstStyle/>
          <a:p>
            <a:pPr algn="l"/>
            <a:r>
              <a:rPr lang="pt-BR" sz="1800" b="0" i="0" u="none" strike="noStrike" baseline="0" dirty="0">
                <a:latin typeface="CIDFont+F4"/>
              </a:rPr>
              <a:t>Formatação condicional baseada em valores da base de dados</a:t>
            </a:r>
            <a:endParaRPr lang="pt-BR" dirty="0"/>
          </a:p>
        </p:txBody>
      </p:sp>
      <p:pic>
        <p:nvPicPr>
          <p:cNvPr id="4" name="Imagem 3">
            <a:extLst>
              <a:ext uri="{FF2B5EF4-FFF2-40B4-BE49-F238E27FC236}">
                <a16:creationId xmlns:a16="http://schemas.microsoft.com/office/drawing/2014/main" id="{1E9F4202-4FDC-4354-B866-87389F50B0ED}"/>
              </a:ext>
            </a:extLst>
          </p:cNvPr>
          <p:cNvPicPr>
            <a:picLocks noChangeAspect="1"/>
          </p:cNvPicPr>
          <p:nvPr/>
        </p:nvPicPr>
        <p:blipFill>
          <a:blip r:embed="rId8"/>
          <a:stretch>
            <a:fillRect/>
          </a:stretch>
        </p:blipFill>
        <p:spPr>
          <a:xfrm>
            <a:off x="2631972" y="1170831"/>
            <a:ext cx="5705256" cy="4050249"/>
          </a:xfrm>
          <a:prstGeom prst="rect">
            <a:avLst/>
          </a:prstGeom>
        </p:spPr>
      </p:pic>
    </p:spTree>
    <p:custDataLst>
      <p:tags r:id="rId1"/>
    </p:custDataLst>
    <p:extLst>
      <p:ext uri="{BB962C8B-B14F-4D97-AF65-F5344CB8AC3E}">
        <p14:creationId xmlns:p14="http://schemas.microsoft.com/office/powerpoint/2010/main" val="1146544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68</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Dicas de ferramentas/</a:t>
            </a:r>
            <a:r>
              <a:rPr lang="pt-BR" sz="3200" dirty="0" err="1">
                <a:latin typeface="CIDFont+F6"/>
              </a:rPr>
              <a:t>Tooltips</a:t>
            </a:r>
            <a:endParaRPr lang="en-GB" sz="48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9119"/>
            <a:ext cx="10225926" cy="3416320"/>
          </a:xfrm>
          <a:prstGeom prst="rect">
            <a:avLst/>
          </a:prstGeom>
          <a:noFill/>
        </p:spPr>
        <p:txBody>
          <a:bodyPr wrap="square">
            <a:spAutoFit/>
          </a:bodyPr>
          <a:lstStyle/>
          <a:p>
            <a:pPr algn="l"/>
            <a:r>
              <a:rPr lang="pt-BR" sz="1800" b="0" i="0" u="none" strike="noStrike" baseline="0" dirty="0">
                <a:latin typeface="CIDFont+F4"/>
              </a:rPr>
              <a:t>• </a:t>
            </a:r>
            <a:r>
              <a:rPr lang="pt-BR" sz="1800" b="0" i="0" u="none" strike="noStrike" baseline="0" dirty="0">
                <a:latin typeface="CIDFont+F5"/>
              </a:rPr>
              <a:t>Conceitualmente iguais as</a:t>
            </a:r>
          </a:p>
          <a:p>
            <a:pPr algn="l"/>
            <a:r>
              <a:rPr lang="pt-BR" sz="1800" b="0" i="0" u="none" strike="noStrike" baseline="0" dirty="0" err="1">
                <a:latin typeface="CIDFont+F5"/>
              </a:rPr>
              <a:t>tooltips</a:t>
            </a:r>
            <a:r>
              <a:rPr lang="pt-BR" sz="1800" b="0" i="0" u="none" strike="noStrike" baseline="0" dirty="0">
                <a:latin typeface="CIDFont+F5"/>
              </a:rPr>
              <a:t> no Tableau</a:t>
            </a:r>
          </a:p>
          <a:p>
            <a:pPr algn="l"/>
            <a:endParaRPr lang="pt-BR" sz="1800" b="0" i="0" u="none" strike="noStrike" baseline="0" dirty="0">
              <a:latin typeface="CIDFont+F5"/>
            </a:endParaRPr>
          </a:p>
          <a:p>
            <a:pPr algn="l"/>
            <a:r>
              <a:rPr lang="pt-BR" sz="1800" b="0" i="0" u="none" strike="noStrike" baseline="0" dirty="0">
                <a:latin typeface="CIDFont+F4"/>
              </a:rPr>
              <a:t>• </a:t>
            </a:r>
            <a:r>
              <a:rPr lang="pt-BR" sz="1800" b="0" i="0" u="none" strike="noStrike" baseline="0" dirty="0">
                <a:latin typeface="CIDFont+F5"/>
              </a:rPr>
              <a:t>Permite a personalização</a:t>
            </a:r>
          </a:p>
          <a:p>
            <a:pPr algn="l"/>
            <a:r>
              <a:rPr lang="pt-BR" sz="1800" b="0" i="0" u="none" strike="noStrike" baseline="0" dirty="0">
                <a:latin typeface="CIDFont+F5"/>
              </a:rPr>
              <a:t>baseada em outras páginas</a:t>
            </a:r>
          </a:p>
          <a:p>
            <a:pPr algn="l"/>
            <a:r>
              <a:rPr lang="pt-BR" sz="1800" b="0" i="0" u="none" strike="noStrike" baseline="0" dirty="0">
                <a:latin typeface="CIDFont+F5"/>
              </a:rPr>
              <a:t>formada por visuais</a:t>
            </a:r>
          </a:p>
          <a:p>
            <a:pPr algn="l"/>
            <a:endParaRPr lang="pt-BR" sz="1800" b="0" i="0" u="none" strike="noStrike" baseline="0" dirty="0">
              <a:latin typeface="CIDFont+F5"/>
            </a:endParaRPr>
          </a:p>
          <a:p>
            <a:pPr algn="l"/>
            <a:r>
              <a:rPr lang="pt-BR" sz="1800" b="0" i="0" u="none" strike="noStrike" baseline="0" dirty="0">
                <a:latin typeface="CIDFont+F4"/>
              </a:rPr>
              <a:t>• </a:t>
            </a:r>
            <a:r>
              <a:rPr lang="pt-BR" sz="1800" b="0" i="0" u="none" strike="noStrike" baseline="0" dirty="0">
                <a:latin typeface="CIDFont+F5"/>
              </a:rPr>
              <a:t>A formatação é feita através</a:t>
            </a:r>
          </a:p>
          <a:p>
            <a:pPr algn="l"/>
            <a:r>
              <a:rPr lang="pt-BR" sz="1800" b="0" i="0" u="none" strike="noStrike" baseline="0" dirty="0">
                <a:latin typeface="CIDFont+F5"/>
              </a:rPr>
              <a:t>das opções de formatação do</a:t>
            </a:r>
          </a:p>
          <a:p>
            <a:pPr algn="l"/>
            <a:r>
              <a:rPr lang="pt-BR" sz="1800" b="0" i="0" u="none" strike="noStrike" baseline="0" dirty="0">
                <a:latin typeface="CIDFont+F5"/>
              </a:rPr>
              <a:t>visual. Menos flexível, não</a:t>
            </a:r>
          </a:p>
          <a:p>
            <a:pPr algn="l"/>
            <a:r>
              <a:rPr lang="pt-BR" sz="1800" b="0" i="0" u="none" strike="noStrike" baseline="0" dirty="0">
                <a:latin typeface="CIDFont+F5"/>
              </a:rPr>
              <a:t>permite a edição de texto</a:t>
            </a:r>
          </a:p>
          <a:p>
            <a:pPr algn="l"/>
            <a:r>
              <a:rPr lang="pt-BR" sz="1800" b="0" i="0" u="none" strike="noStrike" baseline="0" dirty="0">
                <a:latin typeface="CIDFont+F5"/>
              </a:rPr>
              <a:t>puro.</a:t>
            </a:r>
            <a:endParaRPr lang="pt-BR" dirty="0"/>
          </a:p>
        </p:txBody>
      </p:sp>
      <p:pic>
        <p:nvPicPr>
          <p:cNvPr id="3" name="Imagem 2">
            <a:extLst>
              <a:ext uri="{FF2B5EF4-FFF2-40B4-BE49-F238E27FC236}">
                <a16:creationId xmlns:a16="http://schemas.microsoft.com/office/drawing/2014/main" id="{8FF4142F-58AA-4CC8-AC1E-AC77F930A8AB}"/>
              </a:ext>
            </a:extLst>
          </p:cNvPr>
          <p:cNvPicPr>
            <a:picLocks noChangeAspect="1"/>
          </p:cNvPicPr>
          <p:nvPr/>
        </p:nvPicPr>
        <p:blipFill>
          <a:blip r:embed="rId8"/>
          <a:stretch>
            <a:fillRect/>
          </a:stretch>
        </p:blipFill>
        <p:spPr>
          <a:xfrm>
            <a:off x="4005198" y="1905128"/>
            <a:ext cx="2959228" cy="1576866"/>
          </a:xfrm>
          <a:prstGeom prst="rect">
            <a:avLst/>
          </a:prstGeom>
        </p:spPr>
      </p:pic>
      <p:pic>
        <p:nvPicPr>
          <p:cNvPr id="6" name="Imagem 5">
            <a:extLst>
              <a:ext uri="{FF2B5EF4-FFF2-40B4-BE49-F238E27FC236}">
                <a16:creationId xmlns:a16="http://schemas.microsoft.com/office/drawing/2014/main" id="{C0DE0ABD-88EE-48E2-8FBF-3AEA82A9016F}"/>
              </a:ext>
            </a:extLst>
          </p:cNvPr>
          <p:cNvPicPr>
            <a:picLocks noChangeAspect="1"/>
          </p:cNvPicPr>
          <p:nvPr/>
        </p:nvPicPr>
        <p:blipFill>
          <a:blip r:embed="rId9"/>
          <a:stretch>
            <a:fillRect/>
          </a:stretch>
        </p:blipFill>
        <p:spPr>
          <a:xfrm>
            <a:off x="7776544" y="453600"/>
            <a:ext cx="1815690" cy="4969256"/>
          </a:xfrm>
          <a:prstGeom prst="rect">
            <a:avLst/>
          </a:prstGeom>
        </p:spPr>
      </p:pic>
    </p:spTree>
    <p:custDataLst>
      <p:tags r:id="rId1"/>
    </p:custDataLst>
    <p:extLst>
      <p:ext uri="{BB962C8B-B14F-4D97-AF65-F5344CB8AC3E}">
        <p14:creationId xmlns:p14="http://schemas.microsoft.com/office/powerpoint/2010/main" val="3833493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69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DEMONSTRAÇÃO</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9119"/>
            <a:ext cx="9921120" cy="2862322"/>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Formatação condicional no gráfico de barras,</a:t>
            </a:r>
          </a:p>
          <a:p>
            <a:pPr algn="l"/>
            <a:r>
              <a:rPr lang="pt-BR" sz="1800" b="0" i="0" u="none" strike="noStrike" baseline="0" dirty="0">
                <a:solidFill>
                  <a:srgbClr val="FF0000"/>
                </a:solidFill>
                <a:latin typeface="CIDFont+F4"/>
              </a:rPr>
              <a:t>usando formatação condicional em escala de cor</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formatação condicional baseado em regra no</a:t>
            </a:r>
          </a:p>
          <a:p>
            <a:pPr algn="l"/>
            <a:r>
              <a:rPr lang="pt-BR" sz="1800" b="0" i="0" u="none" strike="noStrike" baseline="0" dirty="0">
                <a:solidFill>
                  <a:srgbClr val="FF0000"/>
                </a:solidFill>
                <a:latin typeface="CIDFont+F4"/>
              </a:rPr>
              <a:t>campo “</a:t>
            </a:r>
            <a:r>
              <a:rPr lang="pt-BR" sz="1800" b="0" i="0" u="none" strike="noStrike" baseline="0" dirty="0" err="1">
                <a:solidFill>
                  <a:srgbClr val="FF0000"/>
                </a:solidFill>
                <a:latin typeface="CIDFont+F4"/>
              </a:rPr>
              <a:t>Quantity</a:t>
            </a:r>
            <a:r>
              <a:rPr lang="pt-BR" sz="1800" b="0" i="0" u="none" strike="noStrike" baseline="0" dirty="0">
                <a:solidFill>
                  <a:srgbClr val="FF0000"/>
                </a:solidFill>
                <a:latin typeface="CIDFont+F4"/>
              </a:rPr>
              <a:t>” do visual de tabela</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uma </a:t>
            </a:r>
            <a:r>
              <a:rPr lang="pt-BR" sz="1800" b="0" i="0" u="none" strike="noStrike" baseline="0" dirty="0" err="1">
                <a:solidFill>
                  <a:srgbClr val="FF0000"/>
                </a:solidFill>
                <a:latin typeface="CIDFont+F4"/>
              </a:rPr>
              <a:t>tooltip</a:t>
            </a:r>
            <a:r>
              <a:rPr lang="pt-BR" sz="1800" b="0" i="0" u="none" strike="noStrike" baseline="0" dirty="0">
                <a:solidFill>
                  <a:srgbClr val="FF0000"/>
                </a:solidFill>
                <a:latin typeface="CIDFont+F4"/>
              </a:rPr>
              <a:t> baseada em um </a:t>
            </a:r>
            <a:r>
              <a:rPr lang="pt-BR" sz="1800" b="0" i="0" u="none" strike="noStrike" baseline="0" dirty="0" err="1">
                <a:solidFill>
                  <a:srgbClr val="FF0000"/>
                </a:solidFill>
                <a:latin typeface="CIDFont+F4"/>
              </a:rPr>
              <a:t>graficos</a:t>
            </a:r>
            <a:r>
              <a:rPr lang="pt-BR" sz="1800" b="0" i="0" u="none" strike="noStrike" baseline="0" dirty="0">
                <a:solidFill>
                  <a:srgbClr val="FF0000"/>
                </a:solidFill>
                <a:latin typeface="CIDFont+F4"/>
              </a:rPr>
              <a:t> de</a:t>
            </a:r>
          </a:p>
          <a:p>
            <a:pPr algn="l"/>
            <a:r>
              <a:rPr lang="pt-BR" sz="1800" b="0" i="0" u="none" strike="noStrike" baseline="0" dirty="0">
                <a:solidFill>
                  <a:srgbClr val="FF0000"/>
                </a:solidFill>
                <a:latin typeface="CIDFont+F4"/>
              </a:rPr>
              <a:t>colunas (ano </a:t>
            </a:r>
            <a:r>
              <a:rPr lang="pt-BR" sz="1800" b="0" i="0" u="none" strike="noStrike" baseline="0" dirty="0" err="1">
                <a:solidFill>
                  <a:srgbClr val="FF0000"/>
                </a:solidFill>
                <a:latin typeface="CIDFont+F4"/>
              </a:rPr>
              <a:t>vs</a:t>
            </a:r>
            <a:r>
              <a:rPr lang="pt-BR" sz="1800" b="0" i="0" u="none" strike="noStrike" baseline="0" dirty="0">
                <a:solidFill>
                  <a:srgbClr val="FF0000"/>
                </a:solidFill>
                <a:latin typeface="CIDFont+F4"/>
              </a:rPr>
              <a:t> quantidade de vendas) e aplicar</a:t>
            </a:r>
          </a:p>
          <a:p>
            <a:pPr algn="l"/>
            <a:r>
              <a:rPr lang="pt-BR" sz="1800" b="0" i="0" u="none" strike="noStrike" baseline="0" dirty="0">
                <a:solidFill>
                  <a:srgbClr val="FF0000"/>
                </a:solidFill>
                <a:latin typeface="CIDFont+F4"/>
              </a:rPr>
              <a:t>esse </a:t>
            </a:r>
            <a:r>
              <a:rPr lang="pt-BR" sz="1800" b="0" i="0" u="none" strike="noStrike" baseline="0" dirty="0" err="1">
                <a:solidFill>
                  <a:srgbClr val="FF0000"/>
                </a:solidFill>
                <a:latin typeface="CIDFont+F4"/>
              </a:rPr>
              <a:t>tooltip</a:t>
            </a:r>
            <a:r>
              <a:rPr lang="pt-BR" sz="1800" b="0" i="0" u="none" strike="noStrike" baseline="0" dirty="0">
                <a:solidFill>
                  <a:srgbClr val="FF0000"/>
                </a:solidFill>
                <a:latin typeface="CIDFont+F4"/>
              </a:rPr>
              <a:t> no visual de barras de “Maiores</a:t>
            </a:r>
          </a:p>
          <a:p>
            <a:pPr algn="l"/>
            <a:r>
              <a:rPr lang="pt-BR" sz="1800" b="0" i="0" u="none" strike="noStrike" baseline="0" dirty="0">
                <a:solidFill>
                  <a:srgbClr val="FF0000"/>
                </a:solidFill>
                <a:latin typeface="CIDFont+F4"/>
              </a:rPr>
              <a:t>vendas”</a:t>
            </a:r>
            <a:endParaRPr lang="pt-BR" dirty="0"/>
          </a:p>
        </p:txBody>
      </p:sp>
    </p:spTree>
    <p:custDataLst>
      <p:tags r:id="rId1"/>
    </p:custDataLst>
    <p:extLst>
      <p:ext uri="{BB962C8B-B14F-4D97-AF65-F5344CB8AC3E}">
        <p14:creationId xmlns:p14="http://schemas.microsoft.com/office/powerpoint/2010/main" val="114189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en-GB" sz="3200" dirty="0"/>
              <a:t>BI </a:t>
            </a:r>
            <a:r>
              <a:rPr lang="en-GB" sz="3200" dirty="0" err="1"/>
              <a:t>nos</a:t>
            </a:r>
            <a:r>
              <a:rPr lang="en-GB" sz="3200" dirty="0"/>
              <a:t> </a:t>
            </a:r>
            <a:r>
              <a:rPr lang="en-GB" sz="3200" dirty="0" err="1"/>
              <a:t>dias</a:t>
            </a:r>
            <a:r>
              <a:rPr lang="en-GB" sz="3200" dirty="0"/>
              <a:t> </a:t>
            </a:r>
            <a:r>
              <a:rPr lang="en-GB" sz="3200" dirty="0" err="1"/>
              <a:t>atuais</a:t>
            </a:r>
            <a:endParaRPr lang="en-GB" sz="3200" dirty="0"/>
          </a:p>
        </p:txBody>
      </p:sp>
      <p:sp>
        <p:nvSpPr>
          <p:cNvPr id="17410" name="Espaço Reservado para Número de Slide 3"/>
          <p:cNvSpPr>
            <a:spLocks noGrp="1"/>
          </p:cNvSpPr>
          <p:nvPr>
            <p:ph type="sldNum" sz="quarter" idx="4294967295"/>
          </p:nvPr>
        </p:nvSpPr>
        <p:spPr>
          <a:xfrm>
            <a:off x="259200" y="5528614"/>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4A16B9C-F737-4566-83D9-2CC642C4363B}" type="slidenum">
              <a:rPr lang="pt-BR" altLang="pt-BR" sz="1530">
                <a:solidFill>
                  <a:srgbClr val="707070"/>
                </a:solidFill>
              </a:rPr>
              <a:pPr>
                <a:buClrTx/>
                <a:buSzTx/>
                <a:buFontTx/>
                <a:buNone/>
              </a:pPr>
              <a:t>7</a:t>
            </a:fld>
            <a:endParaRPr lang="pt-BR" altLang="pt-BR" sz="1530" dirty="0">
              <a:solidFill>
                <a:srgbClr val="707070"/>
              </a:solidFill>
            </a:endParaRPr>
          </a:p>
        </p:txBody>
      </p:sp>
      <p:pic>
        <p:nvPicPr>
          <p:cNvPr id="17412"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7414"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17416"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DAB58E99-5EB1-07C3-8E45-9152F82AAF41}"/>
              </a:ext>
            </a:extLst>
          </p:cNvPr>
          <p:cNvPicPr>
            <a:picLocks noChangeAspect="1"/>
          </p:cNvPicPr>
          <p:nvPr/>
        </p:nvPicPr>
        <p:blipFill>
          <a:blip r:embed="rId8"/>
          <a:stretch>
            <a:fillRect/>
          </a:stretch>
        </p:blipFill>
        <p:spPr>
          <a:xfrm>
            <a:off x="259200" y="1578225"/>
            <a:ext cx="4361667" cy="2482277"/>
          </a:xfrm>
          <a:prstGeom prst="rect">
            <a:avLst/>
          </a:prstGeom>
        </p:spPr>
      </p:pic>
      <p:pic>
        <p:nvPicPr>
          <p:cNvPr id="8" name="Imagem 7">
            <a:extLst>
              <a:ext uri="{FF2B5EF4-FFF2-40B4-BE49-F238E27FC236}">
                <a16:creationId xmlns:a16="http://schemas.microsoft.com/office/drawing/2014/main" id="{E56354ED-40C9-7B83-88CB-CF14A8456020}"/>
              </a:ext>
            </a:extLst>
          </p:cNvPr>
          <p:cNvPicPr>
            <a:picLocks noChangeAspect="1"/>
          </p:cNvPicPr>
          <p:nvPr/>
        </p:nvPicPr>
        <p:blipFill>
          <a:blip r:embed="rId9"/>
          <a:stretch>
            <a:fillRect/>
          </a:stretch>
        </p:blipFill>
        <p:spPr>
          <a:xfrm>
            <a:off x="5913326" y="1681762"/>
            <a:ext cx="4796674" cy="2275204"/>
          </a:xfrm>
          <a:prstGeom prst="rect">
            <a:avLst/>
          </a:prstGeom>
        </p:spPr>
      </p:pic>
      <p:sp>
        <p:nvSpPr>
          <p:cNvPr id="9" name="Seta: para a Direita 8">
            <a:extLst>
              <a:ext uri="{FF2B5EF4-FFF2-40B4-BE49-F238E27FC236}">
                <a16:creationId xmlns:a16="http://schemas.microsoft.com/office/drawing/2014/main" id="{1FF50669-63B2-9DDE-1410-103522854957}"/>
              </a:ext>
            </a:extLst>
          </p:cNvPr>
          <p:cNvSpPr/>
          <p:nvPr/>
        </p:nvSpPr>
        <p:spPr>
          <a:xfrm>
            <a:off x="4778852" y="2431319"/>
            <a:ext cx="1037344" cy="776088"/>
          </a:xfrm>
          <a:prstGeom prst="right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923988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70</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Aplicação de filtros</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1477328"/>
          </a:xfrm>
          <a:prstGeom prst="rect">
            <a:avLst/>
          </a:prstGeom>
          <a:noFill/>
        </p:spPr>
        <p:txBody>
          <a:bodyPr wrap="square">
            <a:spAutoFit/>
          </a:bodyPr>
          <a:lstStyle/>
          <a:p>
            <a:pPr algn="l"/>
            <a:r>
              <a:rPr lang="pt-BR" sz="1800" b="0" i="0" u="none" strike="noStrike" baseline="0" dirty="0">
                <a:latin typeface="CIDFont+F4"/>
              </a:rPr>
              <a:t>• </a:t>
            </a:r>
            <a:r>
              <a:rPr lang="pt-BR" sz="1800" b="0" i="0" u="none" strike="noStrike" baseline="0" dirty="0">
                <a:latin typeface="CIDFont+F5"/>
              </a:rPr>
              <a:t>Filtros por segmentação/</a:t>
            </a:r>
            <a:r>
              <a:rPr lang="pt-BR" sz="1800" b="0" i="0" u="none" strike="noStrike" baseline="0" dirty="0" err="1">
                <a:latin typeface="CIDFont+F5"/>
              </a:rPr>
              <a:t>slicers</a:t>
            </a:r>
            <a:endParaRPr lang="pt-BR" sz="1800" b="0" i="0" u="none" strike="noStrike" baseline="0" dirty="0">
              <a:latin typeface="CIDFont+F5"/>
            </a:endParaRPr>
          </a:p>
          <a:p>
            <a:pPr algn="l"/>
            <a:endParaRPr lang="pt-BR" sz="1800" b="0" i="0" u="none" strike="noStrike" baseline="0" dirty="0">
              <a:latin typeface="CIDFont+F5"/>
            </a:endParaRPr>
          </a:p>
          <a:p>
            <a:pPr algn="l"/>
            <a:r>
              <a:rPr lang="pt-BR" sz="1800" b="0" i="0" u="none" strike="noStrike" baseline="0" dirty="0">
                <a:latin typeface="CIDFont+F4"/>
              </a:rPr>
              <a:t>• </a:t>
            </a:r>
            <a:r>
              <a:rPr lang="pt-BR" sz="1800" b="0" i="0" u="none" strike="noStrike" baseline="0" dirty="0">
                <a:latin typeface="CIDFont+F5"/>
              </a:rPr>
              <a:t>Painel de filtros</a:t>
            </a:r>
          </a:p>
          <a:p>
            <a:pPr algn="l"/>
            <a:endParaRPr lang="pt-BR" sz="1800" b="0" i="0" u="none" strike="noStrike" baseline="0" dirty="0">
              <a:latin typeface="CIDFont+F5"/>
            </a:endParaRPr>
          </a:p>
          <a:p>
            <a:pPr algn="l"/>
            <a:r>
              <a:rPr lang="pt-BR" sz="1800" b="0" i="0" u="none" strike="noStrike" baseline="0" dirty="0">
                <a:latin typeface="CIDFont+F4"/>
              </a:rPr>
              <a:t>• </a:t>
            </a:r>
            <a:r>
              <a:rPr lang="pt-BR" sz="1800" b="0" i="0" u="none" strike="noStrike" baseline="0" dirty="0">
                <a:latin typeface="CIDFont+F5"/>
              </a:rPr>
              <a:t>Filtros por interação</a:t>
            </a:r>
            <a:endParaRPr lang="pt-BR" dirty="0"/>
          </a:p>
        </p:txBody>
      </p:sp>
      <p:pic>
        <p:nvPicPr>
          <p:cNvPr id="3" name="Imagem 2">
            <a:extLst>
              <a:ext uri="{FF2B5EF4-FFF2-40B4-BE49-F238E27FC236}">
                <a16:creationId xmlns:a16="http://schemas.microsoft.com/office/drawing/2014/main" id="{C74E30A6-812C-4264-B5B1-5830B48D7B82}"/>
              </a:ext>
            </a:extLst>
          </p:cNvPr>
          <p:cNvPicPr>
            <a:picLocks noChangeAspect="1"/>
          </p:cNvPicPr>
          <p:nvPr/>
        </p:nvPicPr>
        <p:blipFill>
          <a:blip r:embed="rId8"/>
          <a:stretch>
            <a:fillRect/>
          </a:stretch>
        </p:blipFill>
        <p:spPr>
          <a:xfrm>
            <a:off x="410845" y="2396560"/>
            <a:ext cx="2915512" cy="2778312"/>
          </a:xfrm>
          <a:prstGeom prst="rect">
            <a:avLst/>
          </a:prstGeom>
        </p:spPr>
      </p:pic>
      <p:pic>
        <p:nvPicPr>
          <p:cNvPr id="5" name="Imagem 4">
            <a:extLst>
              <a:ext uri="{FF2B5EF4-FFF2-40B4-BE49-F238E27FC236}">
                <a16:creationId xmlns:a16="http://schemas.microsoft.com/office/drawing/2014/main" id="{4CF29FC0-95CC-4444-8AD0-23004158CCED}"/>
              </a:ext>
            </a:extLst>
          </p:cNvPr>
          <p:cNvPicPr>
            <a:picLocks noChangeAspect="1"/>
          </p:cNvPicPr>
          <p:nvPr/>
        </p:nvPicPr>
        <p:blipFill>
          <a:blip r:embed="rId9"/>
          <a:stretch>
            <a:fillRect/>
          </a:stretch>
        </p:blipFill>
        <p:spPr>
          <a:xfrm>
            <a:off x="3583152" y="2396560"/>
            <a:ext cx="5101237" cy="2870055"/>
          </a:xfrm>
          <a:prstGeom prst="rect">
            <a:avLst/>
          </a:prstGeom>
        </p:spPr>
      </p:pic>
      <p:pic>
        <p:nvPicPr>
          <p:cNvPr id="7" name="Imagem 6">
            <a:extLst>
              <a:ext uri="{FF2B5EF4-FFF2-40B4-BE49-F238E27FC236}">
                <a16:creationId xmlns:a16="http://schemas.microsoft.com/office/drawing/2014/main" id="{76FAF6F2-26D6-402A-80ED-505A5839F577}"/>
              </a:ext>
            </a:extLst>
          </p:cNvPr>
          <p:cNvPicPr>
            <a:picLocks noChangeAspect="1"/>
          </p:cNvPicPr>
          <p:nvPr/>
        </p:nvPicPr>
        <p:blipFill>
          <a:blip r:embed="rId10"/>
          <a:stretch>
            <a:fillRect/>
          </a:stretch>
        </p:blipFill>
        <p:spPr>
          <a:xfrm>
            <a:off x="9036683" y="2350688"/>
            <a:ext cx="1522097" cy="2870055"/>
          </a:xfrm>
          <a:prstGeom prst="rect">
            <a:avLst/>
          </a:prstGeom>
        </p:spPr>
      </p:pic>
    </p:spTree>
    <p:custDataLst>
      <p:tags r:id="rId1"/>
    </p:custDataLst>
    <p:extLst>
      <p:ext uri="{BB962C8B-B14F-4D97-AF65-F5344CB8AC3E}">
        <p14:creationId xmlns:p14="http://schemas.microsoft.com/office/powerpoint/2010/main" val="175283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71</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Visuais personalizados</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830997"/>
          </a:xfrm>
          <a:prstGeom prst="rect">
            <a:avLst/>
          </a:prstGeom>
          <a:noFill/>
        </p:spPr>
        <p:txBody>
          <a:bodyPr wrap="square">
            <a:spAutoFit/>
          </a:bodyPr>
          <a:lstStyle/>
          <a:p>
            <a:pPr algn="l"/>
            <a:r>
              <a:rPr lang="pt-BR" sz="1600" b="0" i="0" u="none" strike="noStrike" baseline="0" dirty="0">
                <a:latin typeface="CIDFont+F5"/>
              </a:rPr>
              <a:t>Visuais personalizados podem ser adquiridos</a:t>
            </a:r>
          </a:p>
          <a:p>
            <a:pPr algn="l"/>
            <a:r>
              <a:rPr lang="pt-BR" sz="1600" b="0" i="0" u="none" strike="noStrike" baseline="0" dirty="0">
                <a:latin typeface="CIDFont+F5"/>
              </a:rPr>
              <a:t>através do </a:t>
            </a:r>
            <a:r>
              <a:rPr lang="pt-BR" sz="1600" b="0" i="0" u="none" strike="noStrike" baseline="0" dirty="0" err="1">
                <a:latin typeface="CIDFont+F5"/>
              </a:rPr>
              <a:t>marketplace</a:t>
            </a:r>
            <a:r>
              <a:rPr lang="pt-BR" sz="1600" b="0" i="0" u="none" strike="noStrike" baseline="0" dirty="0">
                <a:latin typeface="CIDFont+F5"/>
              </a:rPr>
              <a:t> do </a:t>
            </a:r>
            <a:r>
              <a:rPr lang="pt-BR" sz="1600" b="0" i="0" u="none" strike="noStrike" baseline="0" dirty="0" err="1">
                <a:latin typeface="CIDFont+F5"/>
              </a:rPr>
              <a:t>AppSource</a:t>
            </a:r>
            <a:r>
              <a:rPr lang="pt-BR" sz="1600" b="0" i="0" u="none" strike="noStrike" baseline="0" dirty="0">
                <a:latin typeface="CIDFont+F5"/>
              </a:rPr>
              <a:t> da</a:t>
            </a:r>
          </a:p>
          <a:p>
            <a:pPr algn="l"/>
            <a:r>
              <a:rPr lang="pt-BR" sz="1600" b="0" i="0" u="none" strike="noStrike" baseline="0" dirty="0" err="1">
                <a:latin typeface="CIDFont+F5"/>
              </a:rPr>
              <a:t>microsoft</a:t>
            </a:r>
            <a:r>
              <a:rPr lang="pt-BR" sz="1600" b="0" i="0" u="none" strike="noStrike" baseline="0" dirty="0">
                <a:latin typeface="CIDFont+F5"/>
              </a:rPr>
              <a:t>.</a:t>
            </a:r>
            <a:endParaRPr lang="pt-BR" sz="1600" dirty="0"/>
          </a:p>
        </p:txBody>
      </p:sp>
      <p:pic>
        <p:nvPicPr>
          <p:cNvPr id="6" name="Imagem 5">
            <a:extLst>
              <a:ext uri="{FF2B5EF4-FFF2-40B4-BE49-F238E27FC236}">
                <a16:creationId xmlns:a16="http://schemas.microsoft.com/office/drawing/2014/main" id="{9EC6F5D0-5222-4EAA-B38A-F1AE16182A8E}"/>
              </a:ext>
            </a:extLst>
          </p:cNvPr>
          <p:cNvPicPr>
            <a:picLocks noChangeAspect="1"/>
          </p:cNvPicPr>
          <p:nvPr/>
        </p:nvPicPr>
        <p:blipFill>
          <a:blip r:embed="rId8"/>
          <a:stretch>
            <a:fillRect/>
          </a:stretch>
        </p:blipFill>
        <p:spPr>
          <a:xfrm>
            <a:off x="885918" y="1750229"/>
            <a:ext cx="2796988" cy="1766047"/>
          </a:xfrm>
          <a:prstGeom prst="rect">
            <a:avLst/>
          </a:prstGeom>
        </p:spPr>
      </p:pic>
      <p:pic>
        <p:nvPicPr>
          <p:cNvPr id="10" name="Imagem 9">
            <a:extLst>
              <a:ext uri="{FF2B5EF4-FFF2-40B4-BE49-F238E27FC236}">
                <a16:creationId xmlns:a16="http://schemas.microsoft.com/office/drawing/2014/main" id="{94C92A8B-69A1-4470-89C8-11BEB7320E86}"/>
              </a:ext>
            </a:extLst>
          </p:cNvPr>
          <p:cNvPicPr>
            <a:picLocks noChangeAspect="1"/>
          </p:cNvPicPr>
          <p:nvPr/>
        </p:nvPicPr>
        <p:blipFill>
          <a:blip r:embed="rId9"/>
          <a:stretch>
            <a:fillRect/>
          </a:stretch>
        </p:blipFill>
        <p:spPr>
          <a:xfrm>
            <a:off x="5596535" y="548805"/>
            <a:ext cx="4164544" cy="3369232"/>
          </a:xfrm>
          <a:prstGeom prst="rect">
            <a:avLst/>
          </a:prstGeom>
        </p:spPr>
      </p:pic>
      <p:sp>
        <p:nvSpPr>
          <p:cNvPr id="18" name="CaixaDeTexto 17">
            <a:extLst>
              <a:ext uri="{FF2B5EF4-FFF2-40B4-BE49-F238E27FC236}">
                <a16:creationId xmlns:a16="http://schemas.microsoft.com/office/drawing/2014/main" id="{CFD0BE5D-CEAB-4FA0-BD0D-9E64FE90B03F}"/>
              </a:ext>
            </a:extLst>
          </p:cNvPr>
          <p:cNvSpPr txBox="1"/>
          <p:nvPr/>
        </p:nvSpPr>
        <p:spPr>
          <a:xfrm>
            <a:off x="259200" y="4140501"/>
            <a:ext cx="8991600" cy="830997"/>
          </a:xfrm>
          <a:prstGeom prst="rect">
            <a:avLst/>
          </a:prstGeom>
          <a:noFill/>
        </p:spPr>
        <p:txBody>
          <a:bodyPr wrap="square">
            <a:spAutoFit/>
          </a:bodyPr>
          <a:lstStyle/>
          <a:p>
            <a:pPr algn="l"/>
            <a:r>
              <a:rPr lang="pt-BR" sz="1600" b="0" i="0" u="none" strike="noStrike" baseline="0" dirty="0">
                <a:solidFill>
                  <a:srgbClr val="000000"/>
                </a:solidFill>
                <a:latin typeface="CIDFont+F4"/>
              </a:rPr>
              <a:t>*</a:t>
            </a:r>
            <a:r>
              <a:rPr lang="pt-BR" sz="1600" b="0" i="0" u="none" strike="noStrike" baseline="0" dirty="0">
                <a:solidFill>
                  <a:srgbClr val="000000"/>
                </a:solidFill>
                <a:latin typeface="CIDFont+F10"/>
              </a:rPr>
              <a:t>Visuais certificados </a:t>
            </a:r>
            <a:r>
              <a:rPr lang="pt-BR" sz="1600" b="0" i="0" u="none" strike="noStrike" baseline="0" dirty="0">
                <a:solidFill>
                  <a:srgbClr val="000000"/>
                </a:solidFill>
                <a:latin typeface="CIDFont+F4"/>
              </a:rPr>
              <a:t>significam que o código foi </a:t>
            </a:r>
            <a:r>
              <a:rPr lang="pt-BR" sz="1600" b="0" i="0" u="none" strike="noStrike" baseline="0" dirty="0">
                <a:solidFill>
                  <a:srgbClr val="000000"/>
                </a:solidFill>
                <a:latin typeface="CIDFont+F10"/>
              </a:rPr>
              <a:t>auditado </a:t>
            </a:r>
            <a:r>
              <a:rPr lang="pt-BR" sz="1600" b="0" i="0" u="none" strike="noStrike" baseline="0" dirty="0">
                <a:solidFill>
                  <a:srgbClr val="000000"/>
                </a:solidFill>
                <a:latin typeface="CIDFont+F4"/>
              </a:rPr>
              <a:t>e </a:t>
            </a:r>
            <a:r>
              <a:rPr lang="pt-BR" sz="1600" b="0" i="0" u="none" strike="noStrike" baseline="0" dirty="0">
                <a:solidFill>
                  <a:srgbClr val="000000"/>
                </a:solidFill>
                <a:latin typeface="CIDFont+F10"/>
              </a:rPr>
              <a:t>nenhum dado </a:t>
            </a:r>
            <a:r>
              <a:rPr lang="pt-BR" sz="1600" b="0" i="0" u="none" strike="noStrike" baseline="0" dirty="0">
                <a:solidFill>
                  <a:srgbClr val="000000"/>
                </a:solidFill>
                <a:latin typeface="CIDFont+F4"/>
              </a:rPr>
              <a:t>deixa o visual </a:t>
            </a:r>
            <a:r>
              <a:rPr lang="pt-BR" sz="1600" b="0" i="0" u="none" strike="noStrike" baseline="0" dirty="0">
                <a:solidFill>
                  <a:srgbClr val="000000"/>
                </a:solidFill>
                <a:latin typeface="CIDFont+F10"/>
              </a:rPr>
              <a:t>para sites</a:t>
            </a:r>
          </a:p>
          <a:p>
            <a:pPr algn="l"/>
            <a:r>
              <a:rPr lang="pt-BR" sz="1600" b="0" i="0" u="none" strike="noStrike" baseline="0" dirty="0">
                <a:solidFill>
                  <a:srgbClr val="000000"/>
                </a:solidFill>
                <a:latin typeface="CIDFont+F10"/>
              </a:rPr>
              <a:t>externos.</a:t>
            </a:r>
          </a:p>
          <a:p>
            <a:pPr algn="l"/>
            <a:r>
              <a:rPr lang="pt-BR" sz="1600" b="0" i="0" u="none" strike="noStrike" baseline="0" dirty="0">
                <a:solidFill>
                  <a:srgbClr val="810081"/>
                </a:solidFill>
                <a:latin typeface="CIDFont+F4"/>
              </a:rPr>
              <a:t>https://appsource.microsoft.com/pt-br/marketplace/apps?product=power-bi-visuals</a:t>
            </a:r>
            <a:endParaRPr lang="pt-BR" sz="1600" dirty="0"/>
          </a:p>
        </p:txBody>
      </p:sp>
    </p:spTree>
    <p:custDataLst>
      <p:tags r:id="rId1"/>
    </p:custDataLst>
    <p:extLst>
      <p:ext uri="{BB962C8B-B14F-4D97-AF65-F5344CB8AC3E}">
        <p14:creationId xmlns:p14="http://schemas.microsoft.com/office/powerpoint/2010/main" val="1097303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72</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Visuais personalizados</a:t>
            </a:r>
            <a:endParaRPr lang="en-GB" sz="7200" dirty="0"/>
          </a:p>
        </p:txBody>
      </p:sp>
      <p:sp>
        <p:nvSpPr>
          <p:cNvPr id="13" name="CaixaDeTexto 12">
            <a:extLst>
              <a:ext uri="{FF2B5EF4-FFF2-40B4-BE49-F238E27FC236}">
                <a16:creationId xmlns:a16="http://schemas.microsoft.com/office/drawing/2014/main" id="{5319EB5B-E2A8-4E20-90F4-0626019A6BB0}"/>
              </a:ext>
            </a:extLst>
          </p:cNvPr>
          <p:cNvSpPr txBox="1"/>
          <p:nvPr/>
        </p:nvSpPr>
        <p:spPr>
          <a:xfrm>
            <a:off x="259200" y="922328"/>
            <a:ext cx="8717280" cy="1477328"/>
          </a:xfrm>
          <a:prstGeom prst="rect">
            <a:avLst/>
          </a:prstGeom>
          <a:noFill/>
        </p:spPr>
        <p:txBody>
          <a:bodyPr wrap="square">
            <a:spAutoFit/>
          </a:bodyPr>
          <a:lstStyle/>
          <a:p>
            <a:pPr algn="l"/>
            <a:r>
              <a:rPr lang="pt-BR" sz="1800" b="0" i="0" u="none" strike="noStrike" baseline="0" dirty="0">
                <a:latin typeface="CIDFont+F5"/>
              </a:rPr>
              <a:t>Caso seja algo ainda mais específico:</a:t>
            </a:r>
          </a:p>
          <a:p>
            <a:pPr algn="l"/>
            <a:r>
              <a:rPr lang="pt-BR" sz="1800" b="0" i="0" u="none" strike="noStrike" baseline="0" dirty="0">
                <a:latin typeface="CIDFont+F5"/>
              </a:rPr>
              <a:t>-Software </a:t>
            </a:r>
            <a:r>
              <a:rPr lang="pt-BR" sz="1800" b="0" i="0" u="none" strike="noStrike" baseline="0" dirty="0" err="1">
                <a:latin typeface="CIDFont+F5"/>
              </a:rPr>
              <a:t>Development</a:t>
            </a:r>
            <a:r>
              <a:rPr lang="pt-BR" sz="1800" b="0" i="0" u="none" strike="noStrike" baseline="0" dirty="0">
                <a:latin typeface="CIDFont+F5"/>
              </a:rPr>
              <a:t> Kit (SDK) permite a criação de visuais usando</a:t>
            </a:r>
          </a:p>
          <a:p>
            <a:pPr algn="l"/>
            <a:r>
              <a:rPr lang="pt-BR" sz="1800" b="0" i="0" u="none" strike="noStrike" baseline="0" dirty="0" err="1">
                <a:latin typeface="CIDFont+F5"/>
              </a:rPr>
              <a:t>JavaScript</a:t>
            </a:r>
            <a:r>
              <a:rPr lang="pt-BR" sz="1800" b="0" i="0" u="none" strike="noStrike" baseline="0" dirty="0">
                <a:latin typeface="CIDFont+F5"/>
              </a:rPr>
              <a:t> (D3 e </a:t>
            </a:r>
            <a:r>
              <a:rPr lang="pt-BR" sz="1800" b="0" i="0" u="none" strike="noStrike" baseline="0" dirty="0" err="1">
                <a:latin typeface="CIDFont+F5"/>
              </a:rPr>
              <a:t>jQuery</a:t>
            </a:r>
            <a:r>
              <a:rPr lang="pt-BR" sz="1800" b="0" i="0" u="none" strike="noStrike" baseline="0" dirty="0">
                <a:latin typeface="CIDFont+F5"/>
              </a:rPr>
              <a:t> por exemplo);</a:t>
            </a:r>
          </a:p>
          <a:p>
            <a:pPr algn="l"/>
            <a:r>
              <a:rPr lang="pt-BR" sz="1800" b="0" i="0" u="none" strike="noStrike" baseline="0" dirty="0">
                <a:latin typeface="CIDFont+F5"/>
              </a:rPr>
              <a:t>-Ferramentas de desenvolvimento de terceiros;</a:t>
            </a:r>
          </a:p>
          <a:p>
            <a:pPr algn="l"/>
            <a:r>
              <a:rPr lang="pt-BR" sz="1800" b="0" i="0" u="none" strike="noStrike" baseline="0" dirty="0">
                <a:latin typeface="CIDFont+F5"/>
              </a:rPr>
              <a:t>-Usar R e Python.</a:t>
            </a:r>
            <a:endParaRPr lang="pt-BR" dirty="0"/>
          </a:p>
        </p:txBody>
      </p:sp>
    </p:spTree>
    <p:custDataLst>
      <p:tags r:id="rId1"/>
    </p:custDataLst>
    <p:extLst>
      <p:ext uri="{BB962C8B-B14F-4D97-AF65-F5344CB8AC3E}">
        <p14:creationId xmlns:p14="http://schemas.microsoft.com/office/powerpoint/2010/main" val="220179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DEMONSTRAÇÃO</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9119"/>
            <a:ext cx="9921120" cy="3416320"/>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de filtros baseado em visuais</a:t>
            </a:r>
          </a:p>
          <a:p>
            <a:pPr algn="l"/>
            <a:r>
              <a:rPr lang="pt-BR" sz="1800" b="0" i="0" u="none" strike="noStrike" baseline="0" dirty="0">
                <a:solidFill>
                  <a:srgbClr val="FF0000"/>
                </a:solidFill>
                <a:latin typeface="CIDFont+F5"/>
              </a:rPr>
              <a:t>Inserir segmentação por data e por nome do produto</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de filtros interativos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do painel de filtros</a:t>
            </a:r>
          </a:p>
          <a:p>
            <a:pPr algn="l"/>
            <a:r>
              <a:rPr lang="pt-BR" sz="1800" b="0" i="0" u="none" strike="noStrike" baseline="0" dirty="0">
                <a:solidFill>
                  <a:srgbClr val="FF0000"/>
                </a:solidFill>
                <a:latin typeface="CIDFont+F5"/>
              </a:rPr>
              <a:t>	Filtrar para toda a página por vendas onde quantidade de itens é maior que 2</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Editando interatividade dos visuais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Utilizando visuais personalizados</a:t>
            </a:r>
          </a:p>
          <a:p>
            <a:pPr algn="l"/>
            <a:r>
              <a:rPr lang="pt-BR" sz="1800" b="0" i="0" u="none" strike="noStrike" baseline="0" dirty="0">
                <a:solidFill>
                  <a:srgbClr val="FF0000"/>
                </a:solidFill>
                <a:latin typeface="CIDFont+F5"/>
              </a:rPr>
              <a:t>	Inserir um visual de </a:t>
            </a:r>
            <a:r>
              <a:rPr lang="pt-BR" sz="1800" b="0" i="0" u="none" strike="noStrike" baseline="0" dirty="0" err="1">
                <a:solidFill>
                  <a:srgbClr val="FF0000"/>
                </a:solidFill>
                <a:latin typeface="CIDFont+F5"/>
              </a:rPr>
              <a:t>chiclet</a:t>
            </a:r>
            <a:endParaRPr lang="pt-BR" dirty="0"/>
          </a:p>
        </p:txBody>
      </p:sp>
    </p:spTree>
    <p:custDataLst>
      <p:tags r:id="rId1"/>
    </p:custDataLst>
    <p:extLst>
      <p:ext uri="{BB962C8B-B14F-4D97-AF65-F5344CB8AC3E}">
        <p14:creationId xmlns:p14="http://schemas.microsoft.com/office/powerpoint/2010/main" val="755922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Exercício – Construir um Painel</a:t>
            </a:r>
            <a:endParaRPr lang="en-GB" sz="115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9119"/>
            <a:ext cx="9921120" cy="1477328"/>
          </a:xfrm>
          <a:prstGeom prst="rect">
            <a:avLst/>
          </a:prstGeom>
          <a:noFill/>
        </p:spPr>
        <p:txBody>
          <a:bodyPr wrap="square">
            <a:spAutoFit/>
          </a:bodyPr>
          <a:lstStyle/>
          <a:p>
            <a:pPr algn="l"/>
            <a:r>
              <a:rPr lang="pt-BR" sz="1800" b="0" i="0" u="none" strike="noStrike" baseline="0" dirty="0">
                <a:solidFill>
                  <a:srgbClr val="FF0000"/>
                </a:solidFill>
                <a:latin typeface="CIDFont+F5"/>
              </a:rPr>
              <a:t>Utilizando o arquivo “</a:t>
            </a:r>
            <a:r>
              <a:rPr lang="pt-BR" sz="1800" b="0" i="0" u="none" strike="noStrike" baseline="0" dirty="0" err="1">
                <a:solidFill>
                  <a:srgbClr val="FF0000"/>
                </a:solidFill>
                <a:latin typeface="CIDFont+F5"/>
              </a:rPr>
              <a:t>Superloja.pbix</a:t>
            </a:r>
            <a:r>
              <a:rPr lang="pt-BR" sz="1800" b="0" i="0" u="none" strike="noStrike" baseline="0" dirty="0">
                <a:solidFill>
                  <a:srgbClr val="FF0000"/>
                </a:solidFill>
                <a:latin typeface="CIDFont+F5"/>
              </a:rPr>
              <a:t>” criado no laboratório anterior(</a:t>
            </a:r>
            <a:r>
              <a:rPr lang="pt-BR" sz="1800" b="0" i="0" u="none" strike="noStrike" baseline="0" dirty="0" err="1">
                <a:solidFill>
                  <a:srgbClr val="FF0000"/>
                </a:solidFill>
                <a:latin typeface="CIDFont+F5"/>
              </a:rPr>
              <a:t>Lab</a:t>
            </a:r>
            <a:r>
              <a:rPr lang="pt-BR" sz="1800" b="0" i="0" u="none" strike="noStrike" baseline="0" dirty="0">
                <a:solidFill>
                  <a:srgbClr val="FF0000"/>
                </a:solidFill>
                <a:latin typeface="CIDFont+F5"/>
              </a:rPr>
              <a:t> 04):</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Crie um painel completo da superloja utilizando o material de referência</a:t>
            </a:r>
          </a:p>
          <a:p>
            <a:pPr algn="l"/>
            <a:r>
              <a:rPr lang="pt-BR" sz="1800" b="0" i="0" u="none" strike="noStrike" baseline="0" dirty="0">
                <a:solidFill>
                  <a:srgbClr val="FF0000"/>
                </a:solidFill>
                <a:latin typeface="CIDFont+F5"/>
              </a:rPr>
              <a:t>do </a:t>
            </a:r>
            <a:r>
              <a:rPr lang="pt-BR" sz="1800" b="0" i="0" u="none" strike="noStrike" baseline="0" dirty="0" err="1">
                <a:solidFill>
                  <a:srgbClr val="FF0000"/>
                </a:solidFill>
                <a:latin typeface="CIDFont+F5"/>
              </a:rPr>
              <a:t>Lab</a:t>
            </a:r>
            <a:r>
              <a:rPr lang="pt-BR" sz="1800" b="0" i="0" u="none" strike="noStrike" baseline="0" dirty="0">
                <a:solidFill>
                  <a:srgbClr val="FF0000"/>
                </a:solidFill>
                <a:latin typeface="CIDFont+F5"/>
              </a:rPr>
              <a:t> 05. Isso nos ajudará a analisar melhor o problema que estamos</a:t>
            </a:r>
          </a:p>
          <a:p>
            <a:pPr algn="l"/>
            <a:r>
              <a:rPr lang="pt-BR" sz="1800" b="0" i="0" u="none" strike="noStrike" baseline="0" dirty="0">
                <a:solidFill>
                  <a:srgbClr val="FF0000"/>
                </a:solidFill>
                <a:latin typeface="CIDFont+F5"/>
              </a:rPr>
              <a:t>tendo com o descontos excessivos em determinadas regiões do País.</a:t>
            </a:r>
            <a:endParaRPr lang="pt-BR" dirty="0"/>
          </a:p>
        </p:txBody>
      </p:sp>
    </p:spTree>
    <p:custDataLst>
      <p:tags r:id="rId1"/>
    </p:custDataLst>
    <p:extLst>
      <p:ext uri="{BB962C8B-B14F-4D97-AF65-F5344CB8AC3E}">
        <p14:creationId xmlns:p14="http://schemas.microsoft.com/office/powerpoint/2010/main" val="2450175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2030108"/>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EXECUTANDO</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ANÁLISES</a:t>
            </a:r>
          </a:p>
        </p:txBody>
      </p:sp>
    </p:spTree>
    <p:extLst>
      <p:ext uri="{BB962C8B-B14F-4D97-AF65-F5344CB8AC3E}">
        <p14:creationId xmlns:p14="http://schemas.microsoft.com/office/powerpoint/2010/main" val="487283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76</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Linhas de referência</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1200329"/>
          </a:xfrm>
          <a:prstGeom prst="rect">
            <a:avLst/>
          </a:prstGeom>
          <a:noFill/>
        </p:spPr>
        <p:txBody>
          <a:bodyPr wrap="square">
            <a:spAutoFit/>
          </a:bodyPr>
          <a:lstStyle/>
          <a:p>
            <a:pPr algn="l"/>
            <a:r>
              <a:rPr lang="pt-BR" sz="1800" b="0" i="0" u="none" strike="noStrike" baseline="0" dirty="0">
                <a:latin typeface="CIDFont+F4"/>
              </a:rPr>
              <a:t>Com o painel </a:t>
            </a:r>
            <a:r>
              <a:rPr lang="pt-BR" sz="1800" b="0" i="0" u="none" strike="noStrike" baseline="0" dirty="0">
                <a:latin typeface="CIDFont+F10"/>
              </a:rPr>
              <a:t>Análise </a:t>
            </a:r>
            <a:r>
              <a:rPr lang="pt-BR" sz="1800" b="0" i="0" u="none" strike="noStrike" baseline="0" dirty="0">
                <a:latin typeface="CIDFont+F4"/>
              </a:rPr>
              <a:t>no Power BI, você pode adicionar linhas de referência dinâmica, como a linha</a:t>
            </a:r>
          </a:p>
          <a:p>
            <a:pPr algn="l"/>
            <a:r>
              <a:rPr lang="pt-BR" sz="1800" b="0" i="0" u="none" strike="noStrike" baseline="0" dirty="0">
                <a:latin typeface="CIDFont+F4"/>
              </a:rPr>
              <a:t>mínima, a linha máxima e a linha média. O painel </a:t>
            </a:r>
            <a:r>
              <a:rPr lang="pt-BR" sz="1800" b="0" i="0" u="none" strike="noStrike" baseline="0" dirty="0">
                <a:latin typeface="CIDFont+F10"/>
              </a:rPr>
              <a:t>Análise </a:t>
            </a:r>
            <a:r>
              <a:rPr lang="pt-BR" sz="1800" b="0" i="0" u="none" strike="noStrike" baseline="0" dirty="0">
                <a:latin typeface="CIDFont+F4"/>
              </a:rPr>
              <a:t>também prevê seus dados e dá a você</a:t>
            </a:r>
          </a:p>
          <a:p>
            <a:pPr algn="l"/>
            <a:r>
              <a:rPr lang="pt-BR" sz="1800" b="0" i="0" u="none" strike="noStrike" baseline="0" dirty="0">
                <a:latin typeface="CIDFont+F4"/>
              </a:rPr>
              <a:t>controle sobre como a previsão é realizada. As opções do painel de </a:t>
            </a:r>
            <a:r>
              <a:rPr lang="pt-BR" sz="1800" b="0" i="0" u="none" strike="noStrike" baseline="0" dirty="0">
                <a:latin typeface="CIDFont+F10"/>
              </a:rPr>
              <a:t>Análise </a:t>
            </a:r>
            <a:r>
              <a:rPr lang="pt-BR" sz="1800" b="0" i="0" u="none" strike="noStrike" baseline="0" dirty="0">
                <a:latin typeface="CIDFont+F4"/>
              </a:rPr>
              <a:t>são dependentes do visual</a:t>
            </a:r>
          </a:p>
          <a:p>
            <a:pPr algn="l"/>
            <a:r>
              <a:rPr lang="pt-BR" sz="1800" b="0" i="0" u="none" strike="noStrike" baseline="0" dirty="0">
                <a:latin typeface="CIDFont+F4"/>
              </a:rPr>
              <a:t>selecionado no dashboard.</a:t>
            </a:r>
            <a:endParaRPr lang="pt-BR" sz="1600" dirty="0"/>
          </a:p>
        </p:txBody>
      </p:sp>
      <p:pic>
        <p:nvPicPr>
          <p:cNvPr id="3" name="Imagem 2">
            <a:extLst>
              <a:ext uri="{FF2B5EF4-FFF2-40B4-BE49-F238E27FC236}">
                <a16:creationId xmlns:a16="http://schemas.microsoft.com/office/drawing/2014/main" id="{4364D5B3-9CEE-4C0E-91A0-99F991DE239C}"/>
              </a:ext>
            </a:extLst>
          </p:cNvPr>
          <p:cNvPicPr>
            <a:picLocks noChangeAspect="1"/>
          </p:cNvPicPr>
          <p:nvPr/>
        </p:nvPicPr>
        <p:blipFill>
          <a:blip r:embed="rId8"/>
          <a:stretch>
            <a:fillRect/>
          </a:stretch>
        </p:blipFill>
        <p:spPr>
          <a:xfrm>
            <a:off x="710329" y="2358472"/>
            <a:ext cx="3955556" cy="2204666"/>
          </a:xfrm>
          <a:prstGeom prst="rect">
            <a:avLst/>
          </a:prstGeom>
        </p:spPr>
      </p:pic>
      <p:pic>
        <p:nvPicPr>
          <p:cNvPr id="5" name="Imagem 4">
            <a:extLst>
              <a:ext uri="{FF2B5EF4-FFF2-40B4-BE49-F238E27FC236}">
                <a16:creationId xmlns:a16="http://schemas.microsoft.com/office/drawing/2014/main" id="{EF3C8B75-44A3-4390-B8E9-957701DB789E}"/>
              </a:ext>
            </a:extLst>
          </p:cNvPr>
          <p:cNvPicPr>
            <a:picLocks noChangeAspect="1"/>
          </p:cNvPicPr>
          <p:nvPr/>
        </p:nvPicPr>
        <p:blipFill>
          <a:blip r:embed="rId9"/>
          <a:stretch>
            <a:fillRect/>
          </a:stretch>
        </p:blipFill>
        <p:spPr>
          <a:xfrm>
            <a:off x="5012160" y="1952671"/>
            <a:ext cx="1678080" cy="3213950"/>
          </a:xfrm>
          <a:prstGeom prst="rect">
            <a:avLst/>
          </a:prstGeom>
        </p:spPr>
      </p:pic>
      <p:pic>
        <p:nvPicPr>
          <p:cNvPr id="8" name="Imagem 7">
            <a:extLst>
              <a:ext uri="{FF2B5EF4-FFF2-40B4-BE49-F238E27FC236}">
                <a16:creationId xmlns:a16="http://schemas.microsoft.com/office/drawing/2014/main" id="{02E844EA-7621-4F8B-A17D-AF503F462DC5}"/>
              </a:ext>
            </a:extLst>
          </p:cNvPr>
          <p:cNvPicPr>
            <a:picLocks noChangeAspect="1"/>
          </p:cNvPicPr>
          <p:nvPr/>
        </p:nvPicPr>
        <p:blipFill>
          <a:blip r:embed="rId10"/>
          <a:stretch>
            <a:fillRect/>
          </a:stretch>
        </p:blipFill>
        <p:spPr>
          <a:xfrm>
            <a:off x="6690240" y="1952671"/>
            <a:ext cx="1703780" cy="3213950"/>
          </a:xfrm>
          <a:prstGeom prst="rect">
            <a:avLst/>
          </a:prstGeom>
        </p:spPr>
      </p:pic>
      <p:pic>
        <p:nvPicPr>
          <p:cNvPr id="15" name="Imagem 14">
            <a:extLst>
              <a:ext uri="{FF2B5EF4-FFF2-40B4-BE49-F238E27FC236}">
                <a16:creationId xmlns:a16="http://schemas.microsoft.com/office/drawing/2014/main" id="{2DD2C01C-4C90-4137-98B3-C6447A506B01}"/>
              </a:ext>
            </a:extLst>
          </p:cNvPr>
          <p:cNvPicPr>
            <a:picLocks noChangeAspect="1"/>
          </p:cNvPicPr>
          <p:nvPr/>
        </p:nvPicPr>
        <p:blipFill>
          <a:blip r:embed="rId11"/>
          <a:stretch>
            <a:fillRect/>
          </a:stretch>
        </p:blipFill>
        <p:spPr>
          <a:xfrm>
            <a:off x="8616663" y="1726634"/>
            <a:ext cx="1341013" cy="3741665"/>
          </a:xfrm>
          <a:prstGeom prst="rect">
            <a:avLst/>
          </a:prstGeom>
        </p:spPr>
      </p:pic>
    </p:spTree>
    <p:custDataLst>
      <p:tags r:id="rId1"/>
    </p:custDataLst>
    <p:extLst>
      <p:ext uri="{BB962C8B-B14F-4D97-AF65-F5344CB8AC3E}">
        <p14:creationId xmlns:p14="http://schemas.microsoft.com/office/powerpoint/2010/main" val="1219074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77</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b="0" i="0" u="none" strike="noStrike" baseline="0" dirty="0">
                <a:latin typeface="CIDFont+F6"/>
              </a:rPr>
              <a:t>DEMONSTRAÇÃO</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809119"/>
            <a:ext cx="9921120" cy="3139321"/>
          </a:xfrm>
          <a:prstGeom prst="rect">
            <a:avLst/>
          </a:prstGeom>
          <a:noFill/>
        </p:spPr>
        <p:txBody>
          <a:bodyPr wrap="square">
            <a:spAutoFit/>
          </a:bodyPr>
          <a:lstStyle/>
          <a:p>
            <a:pPr algn="l"/>
            <a:r>
              <a:rPr lang="pt-BR" sz="1800" b="0" i="0" u="none" strike="noStrike" baseline="0" dirty="0">
                <a:solidFill>
                  <a:srgbClr val="FF0000"/>
                </a:solidFill>
                <a:latin typeface="CIDFont+F5"/>
              </a:rPr>
              <a:t>Demonstração de Linhas de referência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Copiar gráfico de área em uma nova página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linha de tendência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Copiar e colar o gráfico de área novamente nesta nova página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Trocar por gráfico de linha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linha de previsão</a:t>
            </a:r>
            <a:endParaRPr lang="pt-BR" dirty="0"/>
          </a:p>
        </p:txBody>
      </p:sp>
    </p:spTree>
    <p:custDataLst>
      <p:tags r:id="rId1"/>
    </p:custDataLst>
    <p:extLst>
      <p:ext uri="{BB962C8B-B14F-4D97-AF65-F5344CB8AC3E}">
        <p14:creationId xmlns:p14="http://schemas.microsoft.com/office/powerpoint/2010/main" val="1867612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1671035"/>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OTIMIZANDO</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PERFORMANCE</a:t>
            </a:r>
          </a:p>
        </p:txBody>
      </p:sp>
    </p:spTree>
    <p:extLst>
      <p:ext uri="{BB962C8B-B14F-4D97-AF65-F5344CB8AC3E}">
        <p14:creationId xmlns:p14="http://schemas.microsoft.com/office/powerpoint/2010/main" val="3893848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79</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Aprimorando o modelo</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3139321"/>
          </a:xfrm>
          <a:prstGeom prst="rect">
            <a:avLst/>
          </a:prstGeom>
          <a:noFill/>
        </p:spPr>
        <p:txBody>
          <a:bodyPr wrap="square">
            <a:spAutoFit/>
          </a:bodyPr>
          <a:lstStyle/>
          <a:p>
            <a:pPr algn="l"/>
            <a:r>
              <a:rPr lang="pt-BR" sz="1800" b="0" i="0" u="none" strike="noStrike" baseline="0" dirty="0">
                <a:latin typeface="CIDFont+F4"/>
              </a:rPr>
              <a:t>• Cardinalidade</a:t>
            </a:r>
          </a:p>
          <a:p>
            <a:pPr algn="l"/>
            <a:r>
              <a:rPr lang="pt-BR" sz="1800" b="0" i="0" u="none" strike="noStrike" baseline="0" dirty="0">
                <a:latin typeface="CIDFont+F4"/>
              </a:rPr>
              <a:t>	Campos que pertencem a uma dimensão não devem estar na tabela fatos</a:t>
            </a:r>
          </a:p>
          <a:p>
            <a:pPr algn="l"/>
            <a:endParaRPr lang="pt-BR" sz="1800" b="0" i="0" u="none" strike="noStrike" baseline="0" dirty="0">
              <a:latin typeface="CIDFont+F4"/>
            </a:endParaRPr>
          </a:p>
          <a:p>
            <a:pPr algn="l"/>
            <a:r>
              <a:rPr lang="pt-BR" sz="1800" b="0" i="0" u="none" strike="noStrike" baseline="0" dirty="0">
                <a:latin typeface="CIDFont+F4"/>
              </a:rPr>
              <a:t>• Não alterar </a:t>
            </a:r>
            <a:r>
              <a:rPr lang="pt-BR" sz="1800" b="0" i="0" u="none" strike="noStrike" baseline="0" dirty="0" err="1">
                <a:latin typeface="CIDFont+F4"/>
              </a:rPr>
              <a:t>BLANKs</a:t>
            </a:r>
            <a:r>
              <a:rPr lang="pt-BR" sz="1800" b="0" i="0" u="none" strike="noStrike" baseline="0" dirty="0">
                <a:latin typeface="CIDFont+F4"/>
              </a:rPr>
              <a:t> para valores (“0”)</a:t>
            </a:r>
          </a:p>
          <a:p>
            <a:pPr algn="l"/>
            <a:r>
              <a:rPr lang="pt-BR" sz="1800" b="0" i="0" u="none" strike="noStrike" baseline="0" dirty="0">
                <a:latin typeface="CIDFont+F4"/>
              </a:rPr>
              <a:t>	Valores </a:t>
            </a:r>
            <a:r>
              <a:rPr lang="pt-BR" sz="1800" b="0" i="0" u="none" strike="noStrike" baseline="0" dirty="0" err="1">
                <a:latin typeface="CIDFont+F4"/>
              </a:rPr>
              <a:t>BLANKs</a:t>
            </a:r>
            <a:r>
              <a:rPr lang="pt-BR" sz="1800" b="0" i="0" u="none" strike="noStrike" baseline="0" dirty="0">
                <a:latin typeface="CIDFont+F4"/>
              </a:rPr>
              <a:t>/vazios são ignorados na hora do cálculo enquanto “0”s serão calculados</a:t>
            </a:r>
          </a:p>
          <a:p>
            <a:pPr algn="l"/>
            <a:endParaRPr lang="pt-BR" sz="1800" b="0" i="0" u="none" strike="noStrike" baseline="0" dirty="0">
              <a:latin typeface="CIDFont+F4"/>
            </a:endParaRPr>
          </a:p>
          <a:p>
            <a:pPr algn="l"/>
            <a:r>
              <a:rPr lang="pt-BR" sz="1800" b="0" i="0" u="none" strike="noStrike" baseline="0" dirty="0">
                <a:latin typeface="CIDFont+F4"/>
              </a:rPr>
              <a:t>• Remover campos redundantes e desnecessários</a:t>
            </a:r>
          </a:p>
          <a:p>
            <a:pPr algn="l"/>
            <a:endParaRPr lang="pt-BR" sz="1800" b="0" i="0" u="none" strike="noStrike" baseline="0" dirty="0">
              <a:latin typeface="CIDFont+F4"/>
            </a:endParaRPr>
          </a:p>
          <a:p>
            <a:pPr algn="l"/>
            <a:r>
              <a:rPr lang="pt-BR" sz="1800" b="0" i="0" u="none" strike="noStrike" baseline="0" dirty="0">
                <a:latin typeface="CIDFont+F4"/>
              </a:rPr>
              <a:t>• Utilizar Inteiros ao invés de </a:t>
            </a:r>
            <a:r>
              <a:rPr lang="pt-BR" sz="1800" b="0" i="0" u="none" strike="noStrike" baseline="0" dirty="0" err="1">
                <a:latin typeface="CIDFont+F4"/>
              </a:rPr>
              <a:t>strings</a:t>
            </a:r>
            <a:r>
              <a:rPr lang="pt-BR" sz="1800" b="0" i="0" u="none" strike="noStrike" baseline="0" dirty="0">
                <a:latin typeface="CIDFont+F4"/>
              </a:rPr>
              <a:t> quando puder</a:t>
            </a:r>
          </a:p>
          <a:p>
            <a:pPr algn="l"/>
            <a:r>
              <a:rPr lang="pt-BR" sz="1800" b="0" i="0" u="none" strike="noStrike" baseline="0" dirty="0">
                <a:latin typeface="CIDFont+F4"/>
              </a:rPr>
              <a:t>	Valores inteiros não precisam ser indexados para comparar entre eles. Comparar Inteiro</a:t>
            </a:r>
          </a:p>
          <a:p>
            <a:pPr algn="l"/>
            <a:r>
              <a:rPr lang="pt-BR" sz="1800" b="0" i="0" u="none" strike="noStrike" baseline="0" dirty="0">
                <a:latin typeface="CIDFont+F4"/>
              </a:rPr>
              <a:t>com inteiro é mais rápido do que comparar </a:t>
            </a:r>
            <a:r>
              <a:rPr lang="pt-BR" sz="1800" b="0" i="0" u="none" strike="noStrike" baseline="0" dirty="0" err="1">
                <a:latin typeface="CIDFont+F4"/>
              </a:rPr>
              <a:t>string</a:t>
            </a:r>
            <a:r>
              <a:rPr lang="pt-BR" sz="1800" b="0" i="0" u="none" strike="noStrike" baseline="0" dirty="0">
                <a:latin typeface="CIDFont+F4"/>
              </a:rPr>
              <a:t> com </a:t>
            </a:r>
            <a:r>
              <a:rPr lang="pt-BR" sz="1800" b="0" i="0" u="none" strike="noStrike" baseline="0" dirty="0" err="1">
                <a:latin typeface="CIDFont+F4"/>
              </a:rPr>
              <a:t>string</a:t>
            </a:r>
            <a:endParaRPr lang="pt-BR" sz="1600" dirty="0"/>
          </a:p>
        </p:txBody>
      </p:sp>
    </p:spTree>
    <p:custDataLst>
      <p:tags r:id="rId1"/>
    </p:custDataLst>
    <p:extLst>
      <p:ext uri="{BB962C8B-B14F-4D97-AF65-F5344CB8AC3E}">
        <p14:creationId xmlns:p14="http://schemas.microsoft.com/office/powerpoint/2010/main" val="224229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en-GB" dirty="0" err="1"/>
              <a:t>Ciclo</a:t>
            </a:r>
            <a:r>
              <a:rPr lang="en-GB" dirty="0"/>
              <a:t> de Vida no Power BI e Tableau</a:t>
            </a:r>
          </a:p>
        </p:txBody>
      </p:sp>
      <p:sp>
        <p:nvSpPr>
          <p:cNvPr id="19458" name="Espaço Reservado para Número de Slide 3"/>
          <p:cNvSpPr>
            <a:spLocks noGrp="1"/>
          </p:cNvSpPr>
          <p:nvPr>
            <p:ph type="sldNum" sz="quarter" idx="4294967295"/>
          </p:nvPr>
        </p:nvSpPr>
        <p:spPr>
          <a:xfrm>
            <a:off x="259200" y="5397824"/>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839A4DD8-7CF2-4A94-A5F7-70FCDABF3B18}" type="slidenum">
              <a:rPr lang="pt-BR" altLang="pt-BR" sz="1530">
                <a:solidFill>
                  <a:srgbClr val="707070"/>
                </a:solidFill>
              </a:rPr>
              <a:pPr>
                <a:buClrTx/>
                <a:buSzTx/>
                <a:buFontTx/>
                <a:buNone/>
              </a:pPr>
              <a:t>8</a:t>
            </a:fld>
            <a:endParaRPr lang="pt-BR" altLang="pt-BR" sz="1530" dirty="0">
              <a:solidFill>
                <a:srgbClr val="707070"/>
              </a:solidFill>
            </a:endParaRPr>
          </a:p>
        </p:txBody>
      </p:sp>
      <p:pic>
        <p:nvPicPr>
          <p:cNvPr id="19460"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9462"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19464"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sp>
        <p:nvSpPr>
          <p:cNvPr id="5" name="Seta: Divisa 4">
            <a:extLst>
              <a:ext uri="{FF2B5EF4-FFF2-40B4-BE49-F238E27FC236}">
                <a16:creationId xmlns:a16="http://schemas.microsoft.com/office/drawing/2014/main" id="{98F983FA-44FA-1A2D-FBA7-A9115158B367}"/>
              </a:ext>
            </a:extLst>
          </p:cNvPr>
          <p:cNvSpPr/>
          <p:nvPr/>
        </p:nvSpPr>
        <p:spPr>
          <a:xfrm>
            <a:off x="837559" y="970048"/>
            <a:ext cx="1901622" cy="776088"/>
          </a:xfrm>
          <a:prstGeom prst="chevron">
            <a:avLst/>
          </a:prstGeom>
          <a:solidFill>
            <a:schemeClr val="accent6">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pt-BR" sz="1600" kern="0" dirty="0">
                <a:solidFill>
                  <a:srgbClr val="000000"/>
                </a:solidFill>
                <a:latin typeface="Bosch Office Sans"/>
              </a:rPr>
              <a:t>Preparar</a:t>
            </a:r>
            <a:endParaRPr kumimoji="0" lang="pt-BR" sz="16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2" name="Seta: Divisa 41">
            <a:extLst>
              <a:ext uri="{FF2B5EF4-FFF2-40B4-BE49-F238E27FC236}">
                <a16:creationId xmlns:a16="http://schemas.microsoft.com/office/drawing/2014/main" id="{5CFAA5D7-5B9E-CD7F-4F92-690F789540D0}"/>
              </a:ext>
            </a:extLst>
          </p:cNvPr>
          <p:cNvSpPr/>
          <p:nvPr/>
        </p:nvSpPr>
        <p:spPr>
          <a:xfrm>
            <a:off x="2841452" y="970048"/>
            <a:ext cx="2057939" cy="776088"/>
          </a:xfrm>
          <a:prstGeom prst="chevron">
            <a:avLst/>
          </a:prstGeom>
          <a:solidFill>
            <a:schemeClr val="accent6">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Bosch Office Sans"/>
                <a:ea typeface="+mn-ea"/>
                <a:cs typeface="+mn-cs"/>
              </a:rPr>
              <a:t>Explorar</a:t>
            </a:r>
          </a:p>
        </p:txBody>
      </p:sp>
      <p:sp>
        <p:nvSpPr>
          <p:cNvPr id="43" name="Seta: Divisa 42">
            <a:extLst>
              <a:ext uri="{FF2B5EF4-FFF2-40B4-BE49-F238E27FC236}">
                <a16:creationId xmlns:a16="http://schemas.microsoft.com/office/drawing/2014/main" id="{03E04C2A-EF5C-4C83-5200-745A756AFF51}"/>
              </a:ext>
            </a:extLst>
          </p:cNvPr>
          <p:cNvSpPr/>
          <p:nvPr/>
        </p:nvSpPr>
        <p:spPr>
          <a:xfrm>
            <a:off x="5001662" y="970048"/>
            <a:ext cx="2069808" cy="776088"/>
          </a:xfrm>
          <a:prstGeom prst="chevron">
            <a:avLst/>
          </a:prstGeom>
          <a:solidFill>
            <a:schemeClr val="accent6">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Bosch Office Sans"/>
                <a:ea typeface="+mn-ea"/>
                <a:cs typeface="+mn-cs"/>
              </a:rPr>
              <a:t>Visualizar</a:t>
            </a:r>
          </a:p>
        </p:txBody>
      </p:sp>
      <p:sp>
        <p:nvSpPr>
          <p:cNvPr id="44" name="Seta: Divisa 43">
            <a:extLst>
              <a:ext uri="{FF2B5EF4-FFF2-40B4-BE49-F238E27FC236}">
                <a16:creationId xmlns:a16="http://schemas.microsoft.com/office/drawing/2014/main" id="{90597114-2D43-9765-4C3C-87BCFC892C7D}"/>
              </a:ext>
            </a:extLst>
          </p:cNvPr>
          <p:cNvSpPr/>
          <p:nvPr/>
        </p:nvSpPr>
        <p:spPr>
          <a:xfrm>
            <a:off x="7173741" y="970048"/>
            <a:ext cx="2057939" cy="776088"/>
          </a:xfrm>
          <a:prstGeom prst="chevron">
            <a:avLst/>
          </a:prstGeom>
          <a:solidFill>
            <a:schemeClr val="accent6">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Bosch Office Sans"/>
                <a:ea typeface="+mn-ea"/>
                <a:cs typeface="+mn-cs"/>
              </a:rPr>
              <a:t>Compartilhar e colaborar</a:t>
            </a:r>
          </a:p>
        </p:txBody>
      </p:sp>
      <p:pic>
        <p:nvPicPr>
          <p:cNvPr id="7" name="Imagem 6">
            <a:extLst>
              <a:ext uri="{FF2B5EF4-FFF2-40B4-BE49-F238E27FC236}">
                <a16:creationId xmlns:a16="http://schemas.microsoft.com/office/drawing/2014/main" id="{3A0D2F48-046A-EE9C-F259-2E76BC56723D}"/>
              </a:ext>
            </a:extLst>
          </p:cNvPr>
          <p:cNvPicPr>
            <a:picLocks noChangeAspect="1"/>
          </p:cNvPicPr>
          <p:nvPr/>
        </p:nvPicPr>
        <p:blipFill>
          <a:blip r:embed="rId8"/>
          <a:stretch>
            <a:fillRect/>
          </a:stretch>
        </p:blipFill>
        <p:spPr>
          <a:xfrm>
            <a:off x="1008066" y="1988950"/>
            <a:ext cx="8953067" cy="2192712"/>
          </a:xfrm>
          <a:prstGeom prst="rect">
            <a:avLst/>
          </a:prstGeom>
        </p:spPr>
      </p:pic>
    </p:spTree>
    <p:custDataLst>
      <p:tags r:id="rId1"/>
    </p:custDataLst>
    <p:extLst>
      <p:ext uri="{BB962C8B-B14F-4D97-AF65-F5344CB8AC3E}">
        <p14:creationId xmlns:p14="http://schemas.microsoft.com/office/powerpoint/2010/main" val="1846930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80</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Aprimorando cálculos em um modelo</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3970318"/>
          </a:xfrm>
          <a:prstGeom prst="rect">
            <a:avLst/>
          </a:prstGeom>
          <a:noFill/>
        </p:spPr>
        <p:txBody>
          <a:bodyPr wrap="square">
            <a:spAutoFit/>
          </a:bodyPr>
          <a:lstStyle/>
          <a:p>
            <a:pPr algn="l"/>
            <a:r>
              <a:rPr lang="pt-BR" sz="1800" b="0" i="0" u="none" strike="noStrike" baseline="0" dirty="0">
                <a:latin typeface="CIDFont+F4"/>
              </a:rPr>
              <a:t>• Colunas calculadas</a:t>
            </a:r>
          </a:p>
          <a:p>
            <a:pPr algn="l"/>
            <a:r>
              <a:rPr lang="pt-BR" sz="1800" b="0" i="0" u="none" strike="noStrike" baseline="0" dirty="0">
                <a:latin typeface="CIDFont+F4"/>
              </a:rPr>
              <a:t>	As colunas calculadas costumam ser problemáticas pois podem ser criadas tanto no Query Editor quanto usando uma fórmula DAX e possuem performance diferente. Se for criada com o DAX, ela será como uma medida e será recalculada a cada uso. Uma regra de boa prática é : </a:t>
            </a:r>
            <a:br>
              <a:rPr lang="pt-BR" sz="1800" b="0" i="0" u="none" strike="noStrike" baseline="0" dirty="0">
                <a:latin typeface="CIDFont+F4"/>
              </a:rPr>
            </a:br>
            <a:r>
              <a:rPr lang="pt-BR" sz="1800" b="0" i="0" u="none" strike="noStrike" baseline="0" dirty="0">
                <a:latin typeface="CIDFont+F4"/>
              </a:rPr>
              <a:t> </a:t>
            </a:r>
            <a:r>
              <a:rPr lang="pt-BR" sz="1800" b="0" i="0" u="none" strike="noStrike" baseline="0" dirty="0">
                <a:latin typeface="CIDFont+F9"/>
              </a:rPr>
              <a:t>Se a coluna calculada envolver mais de uma tabela, use DAX; caso contrário, o editor de consultas é a</a:t>
            </a:r>
          </a:p>
          <a:p>
            <a:pPr algn="l"/>
            <a:r>
              <a:rPr lang="pt-BR" sz="1800" b="0" i="0" u="none" strike="noStrike" baseline="0" dirty="0">
                <a:latin typeface="CIDFont+F9"/>
              </a:rPr>
              <a:t>solução otimizada para lidar com a nova coluna.</a:t>
            </a:r>
          </a:p>
          <a:p>
            <a:pPr algn="l"/>
            <a:endParaRPr lang="pt-BR" sz="1800" b="0" i="0" u="none" strike="noStrike" baseline="0" dirty="0">
              <a:latin typeface="CIDFont+F9"/>
            </a:endParaRPr>
          </a:p>
          <a:p>
            <a:pPr algn="l"/>
            <a:r>
              <a:rPr lang="pt-BR" sz="1800" b="0" i="0" u="none" strike="noStrike" baseline="0" dirty="0">
                <a:latin typeface="CIDFont+F4"/>
              </a:rPr>
              <a:t>• Usar variável ao invés de medida temporária</a:t>
            </a:r>
          </a:p>
          <a:p>
            <a:pPr algn="l"/>
            <a:r>
              <a:rPr lang="pt-BR" sz="1800" b="0" i="0" u="none" strike="noStrike" baseline="0" dirty="0">
                <a:latin typeface="CIDFont+F4"/>
              </a:rPr>
              <a:t>	Cálculos DAX que utilizam de variáveis são mais eficientes pois executam a fórmula somente uma vez durante a criação da variável.</a:t>
            </a:r>
          </a:p>
          <a:p>
            <a:pPr algn="l"/>
            <a:endParaRPr lang="pt-BR" sz="1800" b="0" i="0" u="none" strike="noStrike" baseline="0" dirty="0">
              <a:latin typeface="CIDFont+F4"/>
            </a:endParaRPr>
          </a:p>
          <a:p>
            <a:pPr algn="l"/>
            <a:r>
              <a:rPr lang="pt-BR" sz="1800" b="0" i="0" u="none" strike="noStrike" baseline="0" dirty="0">
                <a:latin typeface="CIDFont+F4"/>
              </a:rPr>
              <a:t>• Evite funções de </a:t>
            </a:r>
            <a:r>
              <a:rPr lang="pt-BR" sz="1800" b="0" i="0" u="none" strike="noStrike" baseline="0" dirty="0" err="1">
                <a:latin typeface="CIDFont+F4"/>
              </a:rPr>
              <a:t>iterador</a:t>
            </a:r>
            <a:r>
              <a:rPr lang="pt-BR" sz="1800" b="0" i="0" u="none" strike="noStrike" baseline="0" dirty="0">
                <a:latin typeface="CIDFont+F4"/>
              </a:rPr>
              <a:t> em tabelas muito grandes</a:t>
            </a:r>
          </a:p>
          <a:p>
            <a:pPr algn="l"/>
            <a:r>
              <a:rPr lang="pt-BR" sz="1800" b="0" i="0" u="none" strike="noStrike" baseline="0" dirty="0">
                <a:latin typeface="CIDFont+F4"/>
              </a:rPr>
              <a:t>	Funções de </a:t>
            </a:r>
            <a:r>
              <a:rPr lang="pt-BR" sz="1800" b="0" i="0" u="none" strike="noStrike" baseline="0" dirty="0" err="1">
                <a:latin typeface="CIDFont+F4"/>
              </a:rPr>
              <a:t>iterador</a:t>
            </a:r>
            <a:r>
              <a:rPr lang="pt-BR" sz="1800" b="0" i="0" u="none" strike="noStrike" baseline="0" dirty="0">
                <a:latin typeface="CIDFont+F4"/>
              </a:rPr>
              <a:t> podem ser úteis, no entanto é um cálculo que avalia cada linha dos dados e afetará o desempenho. Use com cautela</a:t>
            </a:r>
            <a:endParaRPr lang="pt-BR" sz="1600" dirty="0"/>
          </a:p>
        </p:txBody>
      </p:sp>
    </p:spTree>
    <p:custDataLst>
      <p:tags r:id="rId1"/>
    </p:custDataLst>
    <p:extLst>
      <p:ext uri="{BB962C8B-B14F-4D97-AF65-F5344CB8AC3E}">
        <p14:creationId xmlns:p14="http://schemas.microsoft.com/office/powerpoint/2010/main" val="1818320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81</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Aprimorando visuais</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4524315"/>
          </a:xfrm>
          <a:prstGeom prst="rect">
            <a:avLst/>
          </a:prstGeom>
          <a:noFill/>
        </p:spPr>
        <p:txBody>
          <a:bodyPr wrap="square">
            <a:spAutoFit/>
          </a:bodyPr>
          <a:lstStyle/>
          <a:p>
            <a:pPr algn="l"/>
            <a:r>
              <a:rPr lang="pt-BR" sz="1800" b="0" i="0" u="none" strike="noStrike" baseline="0" dirty="0">
                <a:latin typeface="CIDFont+F4"/>
              </a:rPr>
              <a:t>• Utilize o painel de filtro</a:t>
            </a:r>
          </a:p>
          <a:p>
            <a:pPr algn="l"/>
            <a:r>
              <a:rPr lang="pt-BR" sz="1800" b="0" i="0" u="none" strike="noStrike" baseline="0" dirty="0">
                <a:latin typeface="CIDFont+F4"/>
              </a:rPr>
              <a:t>	O painel de filtro funciona como </a:t>
            </a:r>
            <a:r>
              <a:rPr lang="pt-BR" sz="1800" b="0" i="0" u="none" strike="noStrike" baseline="0" dirty="0" err="1">
                <a:latin typeface="CIDFont+F4"/>
              </a:rPr>
              <a:t>alternative</a:t>
            </a:r>
            <a:r>
              <a:rPr lang="pt-BR" sz="1800" b="0" i="0" u="none" strike="noStrike" baseline="0" dirty="0">
                <a:latin typeface="CIDFont+F4"/>
              </a:rPr>
              <a:t> ao uso de visualizações para filtrar os dados, permitindo ampliação do escopo de filtragem de maneira mais simples.</a:t>
            </a:r>
          </a:p>
          <a:p>
            <a:pPr algn="l"/>
            <a:endParaRPr lang="pt-BR" sz="1800" b="0" i="0" u="none" strike="noStrike" baseline="0" dirty="0">
              <a:latin typeface="CIDFont+F4"/>
            </a:endParaRPr>
          </a:p>
          <a:p>
            <a:pPr algn="l"/>
            <a:r>
              <a:rPr lang="pt-BR" sz="1800" b="0" i="0" u="none" strike="noStrike" baseline="0" dirty="0">
                <a:latin typeface="CIDFont+F4"/>
              </a:rPr>
              <a:t>• Limite o número de visuais</a:t>
            </a:r>
          </a:p>
          <a:p>
            <a:pPr algn="l"/>
            <a:r>
              <a:rPr lang="pt-BR" sz="1800" b="0" i="0" u="none" strike="noStrike" baseline="0" dirty="0">
                <a:latin typeface="CIDFont+F4"/>
              </a:rPr>
              <a:t>	Quanto mais carregado o dashboard, menos responsivo ele será. O número recomendado são 9~12 visuais.</a:t>
            </a:r>
          </a:p>
          <a:p>
            <a:pPr algn="l"/>
            <a:endParaRPr lang="pt-BR" sz="1800" b="0" i="0" u="none" strike="noStrike" baseline="0" dirty="0">
              <a:latin typeface="CIDFont+F4"/>
            </a:endParaRPr>
          </a:p>
          <a:p>
            <a:pPr algn="l"/>
            <a:r>
              <a:rPr lang="pt-BR" sz="1800" b="0" i="0" u="none" strike="noStrike" baseline="0" dirty="0">
                <a:latin typeface="CIDFont+F4"/>
              </a:rPr>
              <a:t>• Teste os visuais externos</a:t>
            </a:r>
          </a:p>
          <a:p>
            <a:pPr algn="l"/>
            <a:r>
              <a:rPr lang="pt-BR" sz="1800" b="0" i="0" u="none" strike="noStrike" baseline="0" dirty="0">
                <a:latin typeface="CIDFont+F4"/>
              </a:rPr>
              <a:t>	Visuais externos são customizados para atender um grupo específico e muitas vezes podem priorizar a funcionalidade ao invés do desempenho. Sempre examine eles para confirmar se atendem a necessidade.</a:t>
            </a:r>
          </a:p>
          <a:p>
            <a:pPr algn="l"/>
            <a:endParaRPr lang="pt-BR" sz="1800" b="0" i="0" u="none" strike="noStrike" baseline="0" dirty="0">
              <a:latin typeface="CIDFont+F4"/>
            </a:endParaRPr>
          </a:p>
          <a:p>
            <a:pPr algn="l"/>
            <a:r>
              <a:rPr lang="pt-BR" sz="1800" b="0" i="0" u="none" strike="noStrike" baseline="0" dirty="0">
                <a:latin typeface="CIDFont+F4"/>
              </a:rPr>
              <a:t>• Limite as Interações</a:t>
            </a:r>
          </a:p>
          <a:p>
            <a:pPr algn="l"/>
            <a:r>
              <a:rPr lang="pt-BR" sz="1800" b="0" i="0" u="none" strike="noStrike" baseline="0" dirty="0">
                <a:latin typeface="CIDFont+F4"/>
              </a:rPr>
              <a:t>	Cada interação significa atualizar e recalcular todos os visuais relacionados. Desabilite se não for necessário.</a:t>
            </a:r>
            <a:endParaRPr lang="pt-BR" sz="1600" dirty="0"/>
          </a:p>
        </p:txBody>
      </p:sp>
    </p:spTree>
    <p:custDataLst>
      <p:tags r:id="rId1"/>
    </p:custDataLst>
    <p:extLst>
      <p:ext uri="{BB962C8B-B14F-4D97-AF65-F5344CB8AC3E}">
        <p14:creationId xmlns:p14="http://schemas.microsoft.com/office/powerpoint/2010/main" val="285213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1671035"/>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chemeClr val="bg1"/>
                </a:solidFill>
              </a:rPr>
              <a:t>POWER BI</a:t>
            </a: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endParaRPr lang="de-DE" sz="9600" b="1" kern="0" dirty="0">
              <a:solidFill>
                <a:schemeClr val="bg1"/>
              </a:solidFill>
            </a:endParaRPr>
          </a:p>
          <a:p>
            <a:pPr fontAlgn="auto">
              <a:lnSpc>
                <a:spcPts val="2300"/>
              </a:lnSpc>
              <a:spcBef>
                <a:spcPts val="500"/>
              </a:spcBef>
              <a:spcAft>
                <a:spcPts val="0"/>
              </a:spcAft>
            </a:pPr>
            <a:r>
              <a:rPr lang="de-DE" sz="9600" b="1" kern="0" dirty="0">
                <a:solidFill>
                  <a:schemeClr val="bg1"/>
                </a:solidFill>
              </a:rPr>
              <a:t>ONLINE</a:t>
            </a:r>
          </a:p>
        </p:txBody>
      </p:sp>
    </p:spTree>
    <p:extLst>
      <p:ext uri="{BB962C8B-B14F-4D97-AF65-F5344CB8AC3E}">
        <p14:creationId xmlns:p14="http://schemas.microsoft.com/office/powerpoint/2010/main" val="2576912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83</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Power BI online</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369332"/>
          </a:xfrm>
          <a:prstGeom prst="rect">
            <a:avLst/>
          </a:prstGeom>
          <a:noFill/>
        </p:spPr>
        <p:txBody>
          <a:bodyPr wrap="square">
            <a:spAutoFit/>
          </a:bodyPr>
          <a:lstStyle/>
          <a:p>
            <a:pPr algn="l"/>
            <a:r>
              <a:rPr lang="pt-BR" sz="1800" b="0" i="0" u="none" strike="noStrike" baseline="0" dirty="0">
                <a:solidFill>
                  <a:srgbClr val="8C8C8C"/>
                </a:solidFill>
                <a:latin typeface="CIDFont+F5"/>
              </a:rPr>
              <a:t>Navegação no site Power BI online</a:t>
            </a:r>
            <a:endParaRPr lang="pt-BR" sz="1600" dirty="0"/>
          </a:p>
        </p:txBody>
      </p:sp>
      <p:pic>
        <p:nvPicPr>
          <p:cNvPr id="3" name="Imagem 2">
            <a:extLst>
              <a:ext uri="{FF2B5EF4-FFF2-40B4-BE49-F238E27FC236}">
                <a16:creationId xmlns:a16="http://schemas.microsoft.com/office/drawing/2014/main" id="{77620F9B-FBD9-4645-B194-46322F34FD21}"/>
              </a:ext>
            </a:extLst>
          </p:cNvPr>
          <p:cNvPicPr>
            <a:picLocks noChangeAspect="1"/>
          </p:cNvPicPr>
          <p:nvPr/>
        </p:nvPicPr>
        <p:blipFill>
          <a:blip r:embed="rId8"/>
          <a:stretch>
            <a:fillRect/>
          </a:stretch>
        </p:blipFill>
        <p:spPr>
          <a:xfrm>
            <a:off x="2001641" y="1422962"/>
            <a:ext cx="6965918" cy="3723449"/>
          </a:xfrm>
          <a:prstGeom prst="rect">
            <a:avLst/>
          </a:prstGeom>
        </p:spPr>
      </p:pic>
    </p:spTree>
    <p:custDataLst>
      <p:tags r:id="rId1"/>
    </p:custDataLst>
    <p:extLst>
      <p:ext uri="{BB962C8B-B14F-4D97-AF65-F5344CB8AC3E}">
        <p14:creationId xmlns:p14="http://schemas.microsoft.com/office/powerpoint/2010/main" val="461114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84</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Power BI online</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369332"/>
          </a:xfrm>
          <a:prstGeom prst="rect">
            <a:avLst/>
          </a:prstGeom>
          <a:noFill/>
        </p:spPr>
        <p:txBody>
          <a:bodyPr wrap="square">
            <a:spAutoFit/>
          </a:bodyPr>
          <a:lstStyle/>
          <a:p>
            <a:pPr algn="l"/>
            <a:r>
              <a:rPr lang="pt-BR" sz="1800" b="0" i="0" u="none" strike="noStrike" baseline="0" dirty="0">
                <a:solidFill>
                  <a:srgbClr val="8C8C8C"/>
                </a:solidFill>
                <a:latin typeface="CIDFont+F5"/>
              </a:rPr>
              <a:t>Publicação de dashboards</a:t>
            </a:r>
            <a:endParaRPr lang="pt-BR" sz="1600" dirty="0"/>
          </a:p>
        </p:txBody>
      </p:sp>
      <p:pic>
        <p:nvPicPr>
          <p:cNvPr id="4" name="Imagem 3">
            <a:extLst>
              <a:ext uri="{FF2B5EF4-FFF2-40B4-BE49-F238E27FC236}">
                <a16:creationId xmlns:a16="http://schemas.microsoft.com/office/drawing/2014/main" id="{649CEE86-2F77-4280-9D18-91C80079B370}"/>
              </a:ext>
            </a:extLst>
          </p:cNvPr>
          <p:cNvPicPr>
            <a:picLocks noChangeAspect="1"/>
          </p:cNvPicPr>
          <p:nvPr/>
        </p:nvPicPr>
        <p:blipFill>
          <a:blip r:embed="rId8"/>
          <a:stretch>
            <a:fillRect/>
          </a:stretch>
        </p:blipFill>
        <p:spPr>
          <a:xfrm>
            <a:off x="1013460" y="1801932"/>
            <a:ext cx="3245429" cy="2566747"/>
          </a:xfrm>
          <a:prstGeom prst="rect">
            <a:avLst/>
          </a:prstGeom>
        </p:spPr>
      </p:pic>
      <p:pic>
        <p:nvPicPr>
          <p:cNvPr id="11" name="Imagem 10">
            <a:extLst>
              <a:ext uri="{FF2B5EF4-FFF2-40B4-BE49-F238E27FC236}">
                <a16:creationId xmlns:a16="http://schemas.microsoft.com/office/drawing/2014/main" id="{929ACBD5-FF3F-4717-884B-32A5348C44CB}"/>
              </a:ext>
            </a:extLst>
          </p:cNvPr>
          <p:cNvPicPr>
            <a:picLocks noChangeAspect="1"/>
          </p:cNvPicPr>
          <p:nvPr/>
        </p:nvPicPr>
        <p:blipFill>
          <a:blip r:embed="rId9"/>
          <a:stretch>
            <a:fillRect/>
          </a:stretch>
        </p:blipFill>
        <p:spPr>
          <a:xfrm>
            <a:off x="6067183" y="1801932"/>
            <a:ext cx="3175878" cy="2566747"/>
          </a:xfrm>
          <a:prstGeom prst="rect">
            <a:avLst/>
          </a:prstGeom>
        </p:spPr>
      </p:pic>
      <p:sp>
        <p:nvSpPr>
          <p:cNvPr id="13" name="Seta: para a Direita 12">
            <a:extLst>
              <a:ext uri="{FF2B5EF4-FFF2-40B4-BE49-F238E27FC236}">
                <a16:creationId xmlns:a16="http://schemas.microsoft.com/office/drawing/2014/main" id="{69134B94-0250-426E-9D78-C3DC346355A6}"/>
              </a:ext>
            </a:extLst>
          </p:cNvPr>
          <p:cNvSpPr/>
          <p:nvPr/>
        </p:nvSpPr>
        <p:spPr>
          <a:xfrm>
            <a:off x="4820504" y="2865120"/>
            <a:ext cx="798512" cy="426720"/>
          </a:xfrm>
          <a:prstGeom prst="rightArrow">
            <a:avLst/>
          </a:prstGeom>
          <a:solidFill>
            <a:srgbClr val="0070C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custDataLst>
      <p:tags r:id="rId1"/>
    </p:custDataLst>
    <p:extLst>
      <p:ext uri="{BB962C8B-B14F-4D97-AF65-F5344CB8AC3E}">
        <p14:creationId xmlns:p14="http://schemas.microsoft.com/office/powerpoint/2010/main" val="1765486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18EAFE0E-D99E-4872-9032-86DAA796CE13}" type="slidenum">
              <a:rPr lang="pt-BR" altLang="pt-BR" sz="1530">
                <a:solidFill>
                  <a:srgbClr val="707070"/>
                </a:solidFill>
              </a:rPr>
              <a:pPr>
                <a:buClrTx/>
                <a:buSzTx/>
                <a:buFontTx/>
                <a:buNone/>
              </a:pPr>
              <a:t>85</a:t>
            </a:fld>
            <a:endParaRPr lang="pt-BR" altLang="pt-BR" sz="1530" dirty="0">
              <a:solidFill>
                <a:srgbClr val="707070"/>
              </a:solidFill>
            </a:endParaRP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Espaço Reservado para Texto 8">
            <a:extLst>
              <a:ext uri="{FF2B5EF4-FFF2-40B4-BE49-F238E27FC236}">
                <a16:creationId xmlns:a16="http://schemas.microsoft.com/office/drawing/2014/main" id="{7319CE7D-BBB0-7B00-E30D-18C9A7ECAE76}"/>
              </a:ext>
            </a:extLst>
          </p:cNvPr>
          <p:cNvSpPr>
            <a:spLocks noGrp="1"/>
          </p:cNvSpPr>
          <p:nvPr>
            <p:ph type="body" sz="quarter" idx="15"/>
          </p:nvPr>
        </p:nvSpPr>
        <p:spPr>
          <a:xfrm>
            <a:off x="259200" y="259200"/>
            <a:ext cx="10450800" cy="388800"/>
          </a:xfrm>
        </p:spPr>
        <p:txBody>
          <a:bodyPr/>
          <a:lstStyle/>
          <a:p>
            <a:r>
              <a:rPr lang="pt-BR" sz="3200" dirty="0">
                <a:latin typeface="CIDFont+F6"/>
              </a:rPr>
              <a:t>Power BI online</a:t>
            </a:r>
            <a:endParaRPr lang="en-GB" sz="7200"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59200" y="783616"/>
            <a:ext cx="9921120" cy="369332"/>
          </a:xfrm>
          <a:prstGeom prst="rect">
            <a:avLst/>
          </a:prstGeom>
          <a:noFill/>
        </p:spPr>
        <p:txBody>
          <a:bodyPr wrap="square">
            <a:spAutoFit/>
          </a:bodyPr>
          <a:lstStyle/>
          <a:p>
            <a:pPr algn="l"/>
            <a:r>
              <a:rPr lang="pt-BR" sz="1800" b="0" i="0" u="none" strike="noStrike" baseline="0" dirty="0">
                <a:latin typeface="CIDFont+F5"/>
              </a:rPr>
              <a:t>Tipos de licença no Power BI:</a:t>
            </a:r>
            <a:endParaRPr lang="pt-BR" sz="1600" dirty="0"/>
          </a:p>
        </p:txBody>
      </p:sp>
      <p:sp>
        <p:nvSpPr>
          <p:cNvPr id="14" name="CaixaDeTexto 13">
            <a:extLst>
              <a:ext uri="{FF2B5EF4-FFF2-40B4-BE49-F238E27FC236}">
                <a16:creationId xmlns:a16="http://schemas.microsoft.com/office/drawing/2014/main" id="{49EBB4F8-9647-48DB-A784-4E0D4D4B777C}"/>
              </a:ext>
            </a:extLst>
          </p:cNvPr>
          <p:cNvSpPr txBox="1"/>
          <p:nvPr/>
        </p:nvSpPr>
        <p:spPr>
          <a:xfrm>
            <a:off x="1567920" y="1152948"/>
            <a:ext cx="7833360" cy="369332"/>
          </a:xfrm>
          <a:prstGeom prst="rect">
            <a:avLst/>
          </a:prstGeom>
          <a:noFill/>
        </p:spPr>
        <p:txBody>
          <a:bodyPr wrap="square">
            <a:spAutoFit/>
          </a:bodyPr>
          <a:lstStyle/>
          <a:p>
            <a:r>
              <a:rPr lang="pt-BR" sz="1800" b="0" i="0" u="none" strike="noStrike" baseline="0" dirty="0">
                <a:solidFill>
                  <a:srgbClr val="810081"/>
                </a:solidFill>
                <a:latin typeface="CIDFont+F4"/>
              </a:rPr>
              <a:t>https://docs.microsoft.com/pt-br/power-bi/consumer/end-user-license</a:t>
            </a:r>
            <a:endParaRPr lang="pt-BR" dirty="0"/>
          </a:p>
        </p:txBody>
      </p:sp>
      <p:pic>
        <p:nvPicPr>
          <p:cNvPr id="7" name="Imagem 6">
            <a:extLst>
              <a:ext uri="{FF2B5EF4-FFF2-40B4-BE49-F238E27FC236}">
                <a16:creationId xmlns:a16="http://schemas.microsoft.com/office/drawing/2014/main" id="{21C22F44-0286-423E-BDBB-55FC199652E7}"/>
              </a:ext>
            </a:extLst>
          </p:cNvPr>
          <p:cNvPicPr>
            <a:picLocks noChangeAspect="1"/>
          </p:cNvPicPr>
          <p:nvPr/>
        </p:nvPicPr>
        <p:blipFill>
          <a:blip r:embed="rId8"/>
          <a:stretch>
            <a:fillRect/>
          </a:stretch>
        </p:blipFill>
        <p:spPr>
          <a:xfrm>
            <a:off x="2014790" y="1741371"/>
            <a:ext cx="6940044" cy="2944929"/>
          </a:xfrm>
          <a:prstGeom prst="rect">
            <a:avLst/>
          </a:prstGeom>
        </p:spPr>
      </p:pic>
    </p:spTree>
    <p:custDataLst>
      <p:tags r:id="rId1"/>
    </p:custDataLst>
    <p:extLst>
      <p:ext uri="{BB962C8B-B14F-4D97-AF65-F5344CB8AC3E}">
        <p14:creationId xmlns:p14="http://schemas.microsoft.com/office/powerpoint/2010/main" val="2911810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5"/>
          </p:nvPr>
        </p:nvSpPr>
        <p:spPr/>
        <p:txBody>
          <a:bodyPr/>
          <a:lstStyle/>
          <a:p>
            <a:r>
              <a:rPr lang="en-GB" sz="3200" dirty="0"/>
              <a:t>Power BI Desktop</a:t>
            </a:r>
          </a:p>
        </p:txBody>
      </p:sp>
      <p:sp>
        <p:nvSpPr>
          <p:cNvPr id="21506" name="Espaço Reservado para Número de Slide 3"/>
          <p:cNvSpPr>
            <a:spLocks noGrp="1"/>
          </p:cNvSpPr>
          <p:nvPr>
            <p:ph type="sldNum" sz="quarter" idx="4294967295"/>
          </p:nvPr>
        </p:nvSpPr>
        <p:spPr>
          <a:xfrm>
            <a:off x="259200" y="5608201"/>
            <a:ext cx="288925" cy="4095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defTabSz="938481">
              <a:lnSpc>
                <a:spcPct val="111000"/>
              </a:lnSpc>
              <a:buClr>
                <a:srgbClr val="425C8F"/>
              </a:buClr>
              <a:buSzPct val="65000"/>
              <a:buFont typeface="Wingdings" panose="05000000000000000000" pitchFamily="2" charset="2"/>
              <a:buChar char="è"/>
              <a:defRPr sz="1890">
                <a:solidFill>
                  <a:schemeClr val="tx1"/>
                </a:solidFill>
                <a:latin typeface="Bosch Office Sans" pitchFamily="2" charset="0"/>
              </a:defRPr>
            </a:lvl1pPr>
            <a:lvl2pPr marL="668506" indent="-257118"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2pPr>
            <a:lvl3pPr marL="1028471"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3pPr>
            <a:lvl4pPr marL="1439860"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4pPr>
            <a:lvl5pPr marL="1851249" indent="-205694" defTabSz="938481">
              <a:lnSpc>
                <a:spcPct val="111000"/>
              </a:lnSpc>
              <a:buClr>
                <a:srgbClr val="425C8F"/>
              </a:buClr>
              <a:buSzPct val="50000"/>
              <a:buFont typeface="Wingdings" panose="05000000000000000000" pitchFamily="2" charset="2"/>
              <a:buChar char=""/>
              <a:defRPr sz="1890">
                <a:solidFill>
                  <a:schemeClr val="tx1"/>
                </a:solidFill>
                <a:latin typeface="Bosch Office Sans" pitchFamily="2" charset="0"/>
              </a:defRPr>
            </a:lvl5pPr>
            <a:lvl6pPr marL="2262637"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6pPr>
            <a:lvl7pPr marL="2674026"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7pPr>
            <a:lvl8pPr marL="3085414"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8pPr>
            <a:lvl9pPr marL="3496803" indent="-205694" defTabSz="938481" eaLnBrk="0" fontAlgn="base" hangingPunct="0">
              <a:lnSpc>
                <a:spcPct val="111000"/>
              </a:lnSpc>
              <a:spcBef>
                <a:spcPct val="0"/>
              </a:spcBef>
              <a:spcAft>
                <a:spcPct val="0"/>
              </a:spcAft>
              <a:buClr>
                <a:srgbClr val="425C8F"/>
              </a:buClr>
              <a:buSzPct val="50000"/>
              <a:buFont typeface="Wingdings" panose="05000000000000000000" pitchFamily="2" charset="2"/>
              <a:buChar char=""/>
              <a:defRPr sz="1890">
                <a:solidFill>
                  <a:schemeClr val="tx1"/>
                </a:solidFill>
                <a:latin typeface="Bosch Office Sans" pitchFamily="2" charset="0"/>
              </a:defRPr>
            </a:lvl9pPr>
          </a:lstStyle>
          <a:p>
            <a:pPr>
              <a:buClrTx/>
              <a:buSzTx/>
              <a:buFontTx/>
              <a:buNone/>
            </a:pPr>
            <a:fld id="{021F5475-D6ED-4ED3-A96B-764B404EE519}" type="slidenum">
              <a:rPr lang="pt-BR" altLang="pt-BR" sz="1530">
                <a:solidFill>
                  <a:srgbClr val="707070"/>
                </a:solidFill>
              </a:rPr>
              <a:pPr>
                <a:buClrTx/>
                <a:buSzTx/>
                <a:buFontTx/>
                <a:buNone/>
              </a:pPr>
              <a:t>9</a:t>
            </a:fld>
            <a:endParaRPr lang="pt-BR" altLang="pt-BR" sz="1530" dirty="0">
              <a:solidFill>
                <a:srgbClr val="707070"/>
              </a:solidFill>
            </a:endParaRPr>
          </a:p>
        </p:txBody>
      </p:sp>
      <p:pic>
        <p:nvPicPr>
          <p:cNvPr id="21508"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1510"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nSpc>
                <a:spcPct val="100000"/>
              </a:lnSpc>
              <a:buClrTx/>
              <a:buSzTx/>
              <a:buFontTx/>
              <a:buNone/>
            </a:pPr>
            <a:endParaRPr lang="pt-BR" altLang="pt-BR" sz="810">
              <a:solidFill>
                <a:srgbClr val="FFFFFF"/>
              </a:solidFill>
            </a:endParaRPr>
          </a:p>
        </p:txBody>
      </p:sp>
      <p:sp>
        <p:nvSpPr>
          <p:cNvPr id="21512"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Bosch Office Sans"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Bosch Office Sans"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Bosch Office Sans"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CE2D699C-D9F8-9759-C7BD-7DEC424B5312}"/>
              </a:ext>
            </a:extLst>
          </p:cNvPr>
          <p:cNvPicPr>
            <a:picLocks noChangeAspect="1"/>
          </p:cNvPicPr>
          <p:nvPr/>
        </p:nvPicPr>
        <p:blipFill>
          <a:blip r:embed="rId8"/>
          <a:stretch>
            <a:fillRect/>
          </a:stretch>
        </p:blipFill>
        <p:spPr>
          <a:xfrm>
            <a:off x="321710" y="1144921"/>
            <a:ext cx="10326203" cy="3743966"/>
          </a:xfrm>
          <a:prstGeom prst="rect">
            <a:avLst/>
          </a:prstGeom>
        </p:spPr>
      </p:pic>
    </p:spTree>
    <p:custDataLst>
      <p:tags r:id="rId1"/>
    </p:custDataLst>
    <p:extLst>
      <p:ext uri="{BB962C8B-B14F-4D97-AF65-F5344CB8AC3E}">
        <p14:creationId xmlns:p14="http://schemas.microsoft.com/office/powerpoint/2010/main" val="2001987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02.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1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0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0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0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0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1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1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1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2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2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2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3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3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3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3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3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3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4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4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4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5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5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5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5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5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5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6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6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6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6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6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6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7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7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7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7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7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7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7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7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7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8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8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8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8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8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19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9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9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9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9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9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9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9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0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0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0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0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0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1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1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1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1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1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2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2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2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2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2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2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2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2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3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3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3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3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3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3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3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3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4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4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4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4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4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4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4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5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5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5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5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5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5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5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5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6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6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6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6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6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6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6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6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7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7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7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7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7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7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7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7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7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8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8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8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8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8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29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9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9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9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9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9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9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298.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2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0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02.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3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0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06.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30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0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1.xml><?xml version="1.0" encoding="utf-8"?>
<p:tagLst xmlns:a="http://schemas.openxmlformats.org/drawingml/2006/main" xmlns:r="http://schemas.openxmlformats.org/officeDocument/2006/relationships" xmlns:p="http://schemas.openxmlformats.org/presentationml/2006/main">
  <p:tag name="SHAPE_LOCKS" val="16"/>
</p:tagLst>
</file>

<file path=ppt/tags/tag310.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3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1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14.xml><?xml version="1.0" encoding="utf-8"?>
<p:tagLst xmlns:a="http://schemas.openxmlformats.org/drawingml/2006/main" xmlns:r="http://schemas.openxmlformats.org/officeDocument/2006/relationships" xmlns:p="http://schemas.openxmlformats.org/presentationml/2006/main">
  <p:tag name="FIELD.CHAPTER.CONTENT" val="Titel des Kapitels"/>
  <p:tag name="FIELD.CHAPTER.VALUE" val="Titel des Kapitels"/>
  <p:tag name="FIELD.DPT.CONTENT" val="Abteilung"/>
  <p:tag name="FIELD.DPT.VALUE" val="Abteilung | "/>
  <p:tag name="FIELDS.INITIALIZED" val="1"/>
  <p:tag name="ML_1" val="RBLA_Ct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Lst>
</file>

<file path=ppt/tags/tag3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2.xml><?xml version="1.0" encoding="utf-8"?>
<p:tagLst xmlns:a="http://schemas.openxmlformats.org/drawingml/2006/main" xmlns:r="http://schemas.openxmlformats.org/officeDocument/2006/relationships" xmlns:p="http://schemas.openxmlformats.org/presentationml/2006/main">
  <p:tag name="SHAPE_LOCKS" val="16"/>
</p:tagLst>
</file>

<file path=ppt/tags/tag33.xml><?xml version="1.0" encoding="utf-8"?>
<p:tagLst xmlns:a="http://schemas.openxmlformats.org/drawingml/2006/main" xmlns:r="http://schemas.openxmlformats.org/officeDocument/2006/relationships" xmlns:p="http://schemas.openxmlformats.org/presentationml/2006/main">
  <p:tag name="SHAPE_LOCKS" val="16"/>
</p:tagLst>
</file>

<file path=ppt/tags/tag34.xml><?xml version="1.0" encoding="utf-8"?>
<p:tagLst xmlns:a="http://schemas.openxmlformats.org/drawingml/2006/main" xmlns:r="http://schemas.openxmlformats.org/officeDocument/2006/relationships" xmlns:p="http://schemas.openxmlformats.org/presentationml/2006/main">
  <p:tag name="SHAPE_LOCKS" val="16"/>
</p:tagLst>
</file>

<file path=ppt/tags/tag35.xml><?xml version="1.0" encoding="utf-8"?>
<p:tagLst xmlns:a="http://schemas.openxmlformats.org/drawingml/2006/main" xmlns:r="http://schemas.openxmlformats.org/officeDocument/2006/relationships" xmlns:p="http://schemas.openxmlformats.org/presentationml/2006/main">
  <p:tag name="SHAPE_LOCKS" val="16"/>
</p:tagLst>
</file>

<file path=ppt/tags/tag36.xml><?xml version="1.0" encoding="utf-8"?>
<p:tagLst xmlns:a="http://schemas.openxmlformats.org/drawingml/2006/main" xmlns:r="http://schemas.openxmlformats.org/officeDocument/2006/relationships" xmlns:p="http://schemas.openxmlformats.org/presentationml/2006/main">
  <p:tag name="SHAPE_LOCKS" val="16"/>
</p:tagLst>
</file>

<file path=ppt/tags/tag37.xml><?xml version="1.0" encoding="utf-8"?>
<p:tagLst xmlns:a="http://schemas.openxmlformats.org/drawingml/2006/main" xmlns:r="http://schemas.openxmlformats.org/officeDocument/2006/relationships" xmlns:p="http://schemas.openxmlformats.org/presentationml/2006/main">
  <p:tag name="SHAPE_LOCKS" val="16"/>
</p:tagLst>
</file>

<file path=ppt/tags/tag38.xml><?xml version="1.0" encoding="utf-8"?>
<p:tagLst xmlns:a="http://schemas.openxmlformats.org/drawingml/2006/main" xmlns:r="http://schemas.openxmlformats.org/officeDocument/2006/relationships" xmlns:p="http://schemas.openxmlformats.org/presentationml/2006/main">
  <p:tag name="SHAPE_LOCKS" val="16"/>
</p:tagLst>
</file>

<file path=ppt/tags/tag39.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40.xml><?xml version="1.0" encoding="utf-8"?>
<p:tagLst xmlns:a="http://schemas.openxmlformats.org/drawingml/2006/main" xmlns:r="http://schemas.openxmlformats.org/officeDocument/2006/relationships" xmlns:p="http://schemas.openxmlformats.org/presentationml/2006/main">
  <p:tag name="SHAPE_LOCKS" val="16"/>
</p:tagLst>
</file>

<file path=ppt/tags/tag41.xml><?xml version="1.0" encoding="utf-8"?>
<p:tagLst xmlns:a="http://schemas.openxmlformats.org/drawingml/2006/main" xmlns:r="http://schemas.openxmlformats.org/officeDocument/2006/relationships" xmlns:p="http://schemas.openxmlformats.org/presentationml/2006/main">
  <p:tag name="SHAPE_LOCKS" val="16"/>
</p:tagLst>
</file>

<file path=ppt/tags/tag42.xml><?xml version="1.0" encoding="utf-8"?>
<p:tagLst xmlns:a="http://schemas.openxmlformats.org/drawingml/2006/main" xmlns:r="http://schemas.openxmlformats.org/officeDocument/2006/relationships" xmlns:p="http://schemas.openxmlformats.org/presentationml/2006/main">
  <p:tag name="SHAPE_LOCKS" val="16"/>
</p:tagLst>
</file>

<file path=ppt/tags/tag43.xml><?xml version="1.0" encoding="utf-8"?>
<p:tagLst xmlns:a="http://schemas.openxmlformats.org/drawingml/2006/main" xmlns:r="http://schemas.openxmlformats.org/officeDocument/2006/relationships" xmlns:p="http://schemas.openxmlformats.org/presentationml/2006/main">
  <p:tag name="SHAPE_LOCKS" val="16"/>
</p:tagLst>
</file>

<file path=ppt/tags/tag44.xml><?xml version="1.0" encoding="utf-8"?>
<p:tagLst xmlns:a="http://schemas.openxmlformats.org/drawingml/2006/main" xmlns:r="http://schemas.openxmlformats.org/officeDocument/2006/relationships" xmlns:p="http://schemas.openxmlformats.org/presentationml/2006/main">
  <p:tag name="SHAPE_LOCKS" val="16"/>
</p:tagLst>
</file>

<file path=ppt/tags/tag45.xml><?xml version="1.0" encoding="utf-8"?>
<p:tagLst xmlns:a="http://schemas.openxmlformats.org/drawingml/2006/main" xmlns:r="http://schemas.openxmlformats.org/officeDocument/2006/relationships" xmlns:p="http://schemas.openxmlformats.org/presentationml/2006/main">
  <p:tag name="SHAPE_LOCKS" val="16"/>
</p:tagLst>
</file>

<file path=ppt/tags/tag46.xml><?xml version="1.0" encoding="utf-8"?>
<p:tagLst xmlns:a="http://schemas.openxmlformats.org/drawingml/2006/main" xmlns:r="http://schemas.openxmlformats.org/officeDocument/2006/relationships" xmlns:p="http://schemas.openxmlformats.org/presentationml/2006/main">
  <p:tag name="SHAPE_LOCKS" val="16"/>
</p:tagLst>
</file>

<file path=ppt/tags/tag47.xml><?xml version="1.0" encoding="utf-8"?>
<p:tagLst xmlns:a="http://schemas.openxmlformats.org/drawingml/2006/main" xmlns:r="http://schemas.openxmlformats.org/officeDocument/2006/relationships" xmlns:p="http://schemas.openxmlformats.org/presentationml/2006/main">
  <p:tag name="SHAPE_LOCKS" val="16"/>
</p:tagLst>
</file>

<file path=ppt/tags/tag48.xml><?xml version="1.0" encoding="utf-8"?>
<p:tagLst xmlns:a="http://schemas.openxmlformats.org/drawingml/2006/main" xmlns:r="http://schemas.openxmlformats.org/officeDocument/2006/relationships" xmlns:p="http://schemas.openxmlformats.org/presentationml/2006/main">
  <p:tag name="SHAPE_LOCKS" val="16"/>
</p:tagLst>
</file>

<file path=ppt/tags/tag49.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50.xml><?xml version="1.0" encoding="utf-8"?>
<p:tagLst xmlns:a="http://schemas.openxmlformats.org/drawingml/2006/main" xmlns:r="http://schemas.openxmlformats.org/officeDocument/2006/relationships" xmlns:p="http://schemas.openxmlformats.org/presentationml/2006/main">
  <p:tag name="SHAPE_LOCKS" val="16"/>
</p:tagLst>
</file>

<file path=ppt/tags/tag51.xml><?xml version="1.0" encoding="utf-8"?>
<p:tagLst xmlns:a="http://schemas.openxmlformats.org/drawingml/2006/main" xmlns:r="http://schemas.openxmlformats.org/officeDocument/2006/relationships" xmlns:p="http://schemas.openxmlformats.org/presentationml/2006/main">
  <p:tag name="SHAPE_LOCKS" val="16"/>
</p:tagLst>
</file>

<file path=ppt/tags/tag52.xml><?xml version="1.0" encoding="utf-8"?>
<p:tagLst xmlns:a="http://schemas.openxmlformats.org/drawingml/2006/main" xmlns:r="http://schemas.openxmlformats.org/officeDocument/2006/relationships" xmlns:p="http://schemas.openxmlformats.org/presentationml/2006/main">
  <p:tag name="SHAPE_LOCKS" val="16"/>
</p:tagLst>
</file>

<file path=ppt/tags/tag53.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54.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RETÍFICAÇÃO"/>
  <p:tag name="FIELD.CHAPTER.VALUE" val="RETÍFICAÇÃO"/>
  <p:tag name="FIELD.DPT.CONTENT" val="CtP/ETS"/>
  <p:tag name="FIELD.DPT.VALUE" val="CtP/ETS | "/>
  <p:tag name="FIELDS.INITIALIZED" val="1"/>
  <p:tag name="ML_1" val="RBBR_Ca_BEG"/>
  <p:tag name="ML_2" val="Bosch2.mcr"/>
  <p:tag name="ML_LAYOUT_RESOURCE" val="BOSCH2_16_9.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Lst>
</file>

<file path=ppt/tags/tag5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5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Logo2016.emf"/>
  <p:tag name="MLI" val="1"/>
  <p:tag name="SHAPECLASSNAME" val="LogoOnSlides"/>
  <p:tag name="SHAPECLASSPROTECTIONTYPE" val="15"/>
</p:tagLst>
</file>

<file path=ppt/tags/tag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60.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3.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6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6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67.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6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7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71.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7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75.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7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80.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4.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Lst>
</file>

<file path=ppt/tags/tag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8.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 name="RECTANGLE 26_SHAPECLASSPROTECTIONTYPE" val="0"/>
</p:tagLst>
</file>

<file path=ppt/tags/tag8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ags/tag9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9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92.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 name="RECTANGLE 26_SHAPECLASSPROTECTIONTYPE" val="0"/>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9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FIELDS.INITIALIZED" val="1"/>
  <p:tag name="ML_1" val="RB_Fe_DS"/>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RECTANGLE 3_SHAPECLASSPROTECTIONTYPE" val="0"/>
  <p:tag name="RECTANGLE 2_SHAPECLASSPROTECTIONTYPE" val="0"/>
  <p:tag name="RECTANGLE 4_SHAPECLASSPROTECTIONTYPE" val="11"/>
  <p:tag name="RECTANGLE 5_SHAPECLASSPROTECTIONTYPE" val="15"/>
  <p:tag name="RECTANGLE 6_SHAPECLASSPROTECTIONTYPE" val="11"/>
  <p:tag name="RECTANGLE 7_SHAPECLASSPROTECTIONTYPE" val="63"/>
  <p:tag name="PICTURE 8_SHAPECLASSPROTECTIONTYPE" val="15"/>
  <p:tag name="TEXT BOX 9_SHAPECLASSPROTECTIONTYPE" val="11"/>
  <p:tag name="FIELD.CHAPTER.COMBOINDEX" val="-2"/>
  <p:tag name="FIELD.REM_ANL.COMBOINDEX" val="-2"/>
  <p:tag name="FIELD.DPT.COMBOINDEX" val="-2"/>
  <p:tag name="FIELD.DPT.CONTENT" val="DS/COM-LA"/>
  <p:tag name="FIELD.DPT.VALUE" val="DS/COM-LA | "/>
  <p:tag name="FIELD.CHAPTER.CONTENT" val="Matemática Aplicada"/>
  <p:tag name="FIELD.CHAPTER.VALUE" val="Matemática Aplicada"/>
  <p:tag name="RECTANGLE 26_SHAPECLASSPROTECTIONTYPE" val="0"/>
  <p:tag name="RECTANGLE 16_SHAPECLASSPROTECTIONTYPE" val="0"/>
</p:tagLst>
</file>

<file path=ppt/tags/tag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ptx" id="{6D85BA78-7D2F-4CC1-B852-648408ADA362}" vid="{9DE09E84-564A-4D2B-9055-A5F85BDDC28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CtP/ETS</OrgInhalt>
      <Wert>CtP/ETS</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
      <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Ltda 2019. Reserves all rights even in the event of industrial property rights. We reserve all rights of disposal such as copying and passing on to third parties</OrgInhalt>
      <Wert>© Robert Bosch Ltda 2019.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2019-07-26</OrgInhalt>
      <Wert>2019-07-26</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Bosch Engineering</OrgInhalt>
      <Wert>Bosch Engineering</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
  <TotalTime>0</TotalTime>
  <Words>3311</Words>
  <Application>Microsoft Office PowerPoint</Application>
  <PresentationFormat>Personalizar</PresentationFormat>
  <Paragraphs>545</Paragraphs>
  <Slides>85</Slides>
  <Notes>63</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85</vt:i4>
      </vt:variant>
    </vt:vector>
  </HeadingPairs>
  <TitlesOfParts>
    <vt:vector size="95" baseType="lpstr">
      <vt:lpstr>Arial</vt:lpstr>
      <vt:lpstr>Bosch Office Sans</vt:lpstr>
      <vt:lpstr>Calibri</vt:lpstr>
      <vt:lpstr>CIDFont+F10</vt:lpstr>
      <vt:lpstr>CIDFont+F4</vt:lpstr>
      <vt:lpstr>CIDFont+F5</vt:lpstr>
      <vt:lpstr>CIDFont+F6</vt:lpstr>
      <vt:lpstr>CIDFont+F9</vt:lpstr>
      <vt:lpstr>Wingdings 3</vt:lpstr>
      <vt:lpstr>Bosch NG</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Shinaide Noelia (CtP/ETS)</dc:creator>
  <cp:lastModifiedBy>Siqueira Joao (CtP/ETS)</cp:lastModifiedBy>
  <cp:revision>47</cp:revision>
  <dcterms:created xsi:type="dcterms:W3CDTF">2019-07-26T16:18:30Z</dcterms:created>
  <dcterms:modified xsi:type="dcterms:W3CDTF">2022-05-25T18:49:50Z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